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923" r:id="rId2"/>
    <p:sldId id="948" r:id="rId3"/>
    <p:sldId id="954" r:id="rId4"/>
    <p:sldId id="973" r:id="rId5"/>
    <p:sldId id="957" r:id="rId6"/>
    <p:sldId id="958" r:id="rId7"/>
    <p:sldId id="972" r:id="rId8"/>
    <p:sldId id="931" r:id="rId9"/>
    <p:sldId id="960" r:id="rId10"/>
    <p:sldId id="959" r:id="rId11"/>
    <p:sldId id="974" r:id="rId12"/>
    <p:sldId id="961" r:id="rId13"/>
    <p:sldId id="962" r:id="rId14"/>
    <p:sldId id="964" r:id="rId15"/>
    <p:sldId id="965" r:id="rId16"/>
    <p:sldId id="966" r:id="rId17"/>
    <p:sldId id="969" r:id="rId18"/>
    <p:sldId id="970" r:id="rId19"/>
    <p:sldId id="971" r:id="rId20"/>
    <p:sldId id="955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B4C8"/>
    <a:srgbClr val="FF3300"/>
    <a:srgbClr val="FF00FF"/>
    <a:srgbClr val="D67B01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Világos stílus 1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2" autoAdjust="0"/>
    <p:restoredTop sz="85458" autoAdjust="0"/>
  </p:normalViewPr>
  <p:slideViewPr>
    <p:cSldViewPr>
      <p:cViewPr varScale="1">
        <p:scale>
          <a:sx n="60" d="100"/>
          <a:sy n="60" d="100"/>
        </p:scale>
        <p:origin x="19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F8A1FB-E3FB-480B-B781-95A6BE6320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4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65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533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hu-HU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705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000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204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26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920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44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5-20</a:t>
            </a:r>
            <a:r>
              <a:rPr lang="hu-HU" baseline="0" dirty="0" smtClean="0"/>
              <a:t> tested </a:t>
            </a:r>
            <a:r>
              <a:rPr lang="hu-HU" baseline="0" dirty="0" err="1" smtClean="0"/>
              <a:t>indicators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each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group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3899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bidding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competitive</a:t>
            </a:r>
            <a:r>
              <a:rPr lang="hu-HU" dirty="0" smtClean="0"/>
              <a:t> </a:t>
            </a:r>
            <a:r>
              <a:rPr lang="hu-HU" dirty="0" err="1" smtClean="0"/>
              <a:t>markets</a:t>
            </a:r>
            <a:r>
              <a:rPr lang="hu-HU" dirty="0" smtClean="0"/>
              <a:t> </a:t>
            </a:r>
            <a:r>
              <a:rPr lang="hu-HU" dirty="0" err="1" smtClean="0"/>
              <a:t>matches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corruption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definition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directly</a:t>
            </a:r>
            <a:endParaRPr lang="hu-HU" dirty="0" smtClean="0"/>
          </a:p>
          <a:p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logistic</a:t>
            </a:r>
            <a:r>
              <a:rPr lang="hu-HU" dirty="0" smtClean="0"/>
              <a:t> </a:t>
            </a:r>
            <a:r>
              <a:rPr lang="hu-HU" dirty="0" err="1" smtClean="0"/>
              <a:t>regression</a:t>
            </a:r>
            <a:r>
              <a:rPr lang="hu-HU" dirty="0" smtClean="0"/>
              <a:t> </a:t>
            </a:r>
            <a:r>
              <a:rPr lang="hu-HU" dirty="0" err="1" smtClean="0"/>
              <a:t>controlling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, main </a:t>
            </a:r>
            <a:r>
              <a:rPr lang="hu-HU" dirty="0" err="1" smtClean="0"/>
              <a:t>product</a:t>
            </a:r>
            <a:r>
              <a:rPr lang="hu-HU" dirty="0" smtClean="0"/>
              <a:t> market, </a:t>
            </a:r>
            <a:r>
              <a:rPr lang="hu-HU" dirty="0" err="1" smtClean="0"/>
              <a:t>contracting</a:t>
            </a:r>
            <a:r>
              <a:rPr lang="hu-HU" dirty="0" smtClean="0"/>
              <a:t> body </a:t>
            </a:r>
            <a:r>
              <a:rPr lang="hu-HU" dirty="0" err="1" smtClean="0"/>
              <a:t>type</a:t>
            </a:r>
            <a:r>
              <a:rPr lang="hu-HU" dirty="0" smtClean="0"/>
              <a:t>, </a:t>
            </a:r>
            <a:r>
              <a:rPr lang="hu-HU" dirty="0" err="1" smtClean="0"/>
              <a:t>location</a:t>
            </a:r>
            <a:r>
              <a:rPr lang="hu-HU" dirty="0" smtClean="0"/>
              <a:t>,</a:t>
            </a:r>
            <a:r>
              <a:rPr lang="hu-HU" baseline="0" dirty="0" smtClean="0"/>
              <a:t> etc.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55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N=28,642; </a:t>
            </a:r>
            <a:r>
              <a:rPr lang="hu-HU" dirty="0" err="1" smtClean="0"/>
              <a:t>differences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significant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0.001 </a:t>
            </a:r>
            <a:r>
              <a:rPr lang="hu-HU" dirty="0" err="1" smtClean="0"/>
              <a:t>level</a:t>
            </a:r>
            <a:endParaRPr lang="hu-H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Source</a:t>
            </a:r>
            <a:r>
              <a:rPr lang="hu-HU" dirty="0" smtClean="0"/>
              <a:t>: </a:t>
            </a:r>
            <a:r>
              <a:rPr lang="en-US" sz="1200" b="0" dirty="0" err="1" smtClean="0"/>
              <a:t>Fazekas</a:t>
            </a:r>
            <a:r>
              <a:rPr lang="en-US" sz="1200" b="0" dirty="0" smtClean="0"/>
              <a:t>, M., &amp; </a:t>
            </a:r>
            <a:r>
              <a:rPr lang="en-US" sz="1200" b="0" dirty="0" err="1" smtClean="0"/>
              <a:t>Kocsis</a:t>
            </a:r>
            <a:r>
              <a:rPr lang="en-US" sz="1200" b="0" dirty="0" smtClean="0"/>
              <a:t>, G. (201</a:t>
            </a:r>
            <a:r>
              <a:rPr lang="hu-HU" sz="1200" b="0" dirty="0" smtClean="0"/>
              <a:t>7</a:t>
            </a:r>
            <a:r>
              <a:rPr lang="en-US" sz="1200" b="0" dirty="0" smtClean="0"/>
              <a:t>). </a:t>
            </a:r>
            <a:r>
              <a:rPr lang="en-US" sz="1200" b="0" i="1" dirty="0" smtClean="0"/>
              <a:t>Uncovering High-Level Corruption: Cross-National Corruption Proxies Using Government Contracting Data.</a:t>
            </a:r>
            <a:r>
              <a:rPr lang="en-US" sz="1200" b="0" dirty="0" smtClean="0"/>
              <a:t> </a:t>
            </a:r>
            <a:r>
              <a:rPr lang="hu-HU" sz="1200" b="0" dirty="0" smtClean="0"/>
              <a:t>British</a:t>
            </a:r>
            <a:r>
              <a:rPr lang="hu-HU" sz="1200" b="0" baseline="0" dirty="0" smtClean="0"/>
              <a:t> Journal of </a:t>
            </a:r>
            <a:r>
              <a:rPr lang="hu-HU" sz="1200" b="0" baseline="0" dirty="0" err="1" smtClean="0"/>
              <a:t>Political</a:t>
            </a:r>
            <a:r>
              <a:rPr lang="hu-HU" sz="1200" b="0" baseline="0" dirty="0" smtClean="0"/>
              <a:t> Science</a:t>
            </a:r>
            <a:r>
              <a:rPr lang="en-US" sz="1200" b="0" dirty="0" smtClean="0"/>
              <a:t>.</a:t>
            </a:r>
            <a:r>
              <a:rPr lang="hu-HU" sz="1200" b="0" dirty="0" smtClean="0"/>
              <a:t> https://www.cambridge.org/core/journals/british-journal-of-political-science/article/uncovering-highlevel-corruption-crossnational-objective-corruption-risk-indicators-using-public-procurement-data/8A1742693965AA92BE4D2BA53EADFDF0 </a:t>
            </a:r>
            <a:endParaRPr lang="en-US" sz="1200" b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818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N=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587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075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contracts</a:t>
            </a:r>
            <a:endParaRPr lang="hu-HU" baseline="0" dirty="0" smtClean="0"/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Source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en-US" sz="1200" b="0" dirty="0" smtClean="0"/>
              <a:t>Fazekas, M., &amp; </a:t>
            </a:r>
            <a:r>
              <a:rPr lang="en-US" sz="1200" b="0" dirty="0" err="1" smtClean="0"/>
              <a:t>Kocsis</a:t>
            </a:r>
            <a:r>
              <a:rPr lang="en-US" sz="1200" b="0" dirty="0" smtClean="0"/>
              <a:t>, G. (201</a:t>
            </a:r>
            <a:r>
              <a:rPr lang="hu-HU" sz="1200" b="0" dirty="0" smtClean="0"/>
              <a:t>7</a:t>
            </a:r>
            <a:r>
              <a:rPr lang="en-US" sz="1200" b="0" dirty="0" smtClean="0"/>
              <a:t>). </a:t>
            </a:r>
            <a:r>
              <a:rPr lang="en-US" sz="1200" b="0" i="1" dirty="0" smtClean="0"/>
              <a:t>Uncovering High-Level Corruption: Cross-National Corruption Proxies Using Government Contracting Data.</a:t>
            </a:r>
            <a:r>
              <a:rPr lang="en-US" sz="1200" b="0" dirty="0" smtClean="0"/>
              <a:t> </a:t>
            </a:r>
            <a:r>
              <a:rPr lang="hu-HU" sz="1200" b="0" dirty="0" smtClean="0"/>
              <a:t>British</a:t>
            </a:r>
            <a:r>
              <a:rPr lang="hu-HU" sz="1200" b="0" baseline="0" dirty="0" smtClean="0"/>
              <a:t> Journal of </a:t>
            </a:r>
            <a:r>
              <a:rPr lang="hu-HU" sz="1200" b="0" baseline="0" dirty="0" err="1" smtClean="0"/>
              <a:t>Political</a:t>
            </a:r>
            <a:r>
              <a:rPr lang="hu-HU" sz="1200" b="0" baseline="0" dirty="0" smtClean="0"/>
              <a:t> Science</a:t>
            </a:r>
            <a:r>
              <a:rPr lang="en-US" sz="1200" b="0" dirty="0" smtClean="0"/>
              <a:t>.</a:t>
            </a:r>
            <a:r>
              <a:rPr lang="hu-HU" sz="1200" b="0" dirty="0" smtClean="0"/>
              <a:t> https://www.cambridge.org/core/journals/british-journal-of-political-science/article/uncovering-highlevel-corruption-crossnational-objective-corruption-risk-indicators-using-public-procurement-data/8A1742693965AA92BE4D2BA53EADFDF0</a:t>
            </a:r>
          </a:p>
          <a:p>
            <a:r>
              <a:rPr lang="hu-HU" dirty="0" smtClean="0"/>
              <a:t>and </a:t>
            </a:r>
            <a:r>
              <a:rPr lang="hu-HU" dirty="0" err="1" smtClean="0"/>
              <a:t>own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calculations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national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public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procurement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data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outside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EU-EEA</a:t>
            </a:r>
            <a:endParaRPr lang="hu-H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8A1FB-E3FB-480B-B781-95A6BE63208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068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hu-HU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45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mtClean="0"/>
              <a:t>https://www.just.ee/et/uudised/eesti-omavalitsuste-korruptsioonirisk-uletab-euroopa-keskmist</a:t>
            </a: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25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2CD49-1919-4964-90A4-259CDEC32119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1BCD-5FBE-4792-92FD-9CF5D72F31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7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0FD4-4CCA-4A88-A9F2-C5D146978889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7EE9-A778-45BB-9A99-84E95DA33F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9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ED6A-45C6-4589-B20F-EEAA77888306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D629-8381-438F-8509-DB3B4ACB3A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0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50B4C8"/>
                </a:solidFill>
              </a:defRPr>
            </a:lvl1pPr>
          </a:lstStyle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50B4C8"/>
                </a:solidFill>
              </a:defRPr>
            </a:lvl1pPr>
          </a:lstStyle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10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6C01-B692-4047-9A38-993169199694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CF51-3E4F-4086-83E5-7CA47EE9BC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5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5A5A-21A8-4DAC-80BF-487A7B074823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0D38-B802-4F0F-9707-718881472A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DA41-B420-4DA9-9335-257917A17F83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7D37-D035-47BE-A1E4-F4F29755DA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1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975B-1A07-4D95-83F0-3D4985D9B9EF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C1D7-F1DD-47C9-B3E9-74AA2E3C14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4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EF28-9282-4003-84A5-9D3869C55C56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1144-A2E6-42A8-8517-EC00EB5B40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A1E3-903C-448C-A7A0-2B5824A9D606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15EB3-7BFD-48AD-90DB-4022216785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83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16B3-B52A-485F-A6E5-412EACB0F827}" type="datetime1">
              <a:rPr lang="hu-HU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F70E8-0BB4-4D60-A396-3A12B0B1BA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5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67B01"/>
                </a:solidFill>
              </a:defRPr>
            </a:lvl1pPr>
          </a:lstStyle>
          <a:p>
            <a:pPr>
              <a:defRPr/>
            </a:pPr>
            <a:fld id="{24980C78-955E-4BFE-8A70-C528FE1D0B01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67B01"/>
                </a:solidFill>
              </a:defRPr>
            </a:lvl1pPr>
          </a:lstStyle>
          <a:p>
            <a:pPr>
              <a:defRPr/>
            </a:pPr>
            <a:fld id="{D69B9DE1-FF64-41EF-A340-55FE17E7C48A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31" y="6144419"/>
            <a:ext cx="1366538" cy="6541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0B4C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hyperlink" Target="mailto:misi.fazekas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british-journal-of-political-science/article/uncovering-highlevel-corruption-crossnational-objective-corruption-risk-indicators-using-public-procurement-data/8A1742693965AA92BE4D2BA53EADFDF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giwhist.eu/publications/a-comprehensive-review-of-objective-corruption-proxies-in-public-procurement-risky-actors-transactions-and-vehicles-of-rent-extraction/" TargetMode="External"/><Relationship Id="rId4" Type="http://schemas.openxmlformats.org/officeDocument/2006/relationships/hyperlink" Target="http://qog.pol.gu.se/digitalAssets/1649/1649643_2017_5_broms_dahlstrom_fazeka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3"/>
          <p:cNvPicPr>
            <a:picLocks noChangeAspect="1"/>
          </p:cNvPicPr>
          <p:nvPr/>
        </p:nvPicPr>
        <p:blipFill rotWithShape="1">
          <a:blip r:embed="rId3"/>
          <a:srcRect l="34000" t="22529" r="9333" b="9238"/>
          <a:stretch/>
        </p:blipFill>
        <p:spPr>
          <a:xfrm>
            <a:off x="45793" y="1"/>
            <a:ext cx="7726608" cy="5233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3" y="2852936"/>
            <a:ext cx="6877501" cy="1656184"/>
          </a:xfrm>
        </p:spPr>
        <p:txBody>
          <a:bodyPr>
            <a:noAutofit/>
          </a:bodyPr>
          <a:lstStyle/>
          <a:p>
            <a:pPr algn="r"/>
            <a:r>
              <a:rPr lang="en-GB" sz="3200" dirty="0"/>
              <a:t>Measuring and managing corruption risks in </a:t>
            </a:r>
            <a:r>
              <a:rPr lang="en-GB" sz="3200" dirty="0" smtClean="0"/>
              <a:t>public</a:t>
            </a:r>
            <a:r>
              <a:rPr lang="hu-HU" sz="3200" dirty="0" smtClean="0"/>
              <a:t> </a:t>
            </a:r>
            <a:r>
              <a:rPr lang="en-GB" sz="3200" dirty="0" smtClean="0"/>
              <a:t>procurement.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600" i="1" dirty="0" err="1" smtClean="0"/>
              <a:t>Lessons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from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around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the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globe</a:t>
            </a:r>
            <a:endParaRPr lang="en-GB" sz="2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4585245"/>
            <a:ext cx="4104456" cy="129614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GB" sz="4800" dirty="0" err="1"/>
              <a:t>Mihály</a:t>
            </a:r>
            <a:r>
              <a:rPr lang="en-GB" sz="4800" dirty="0"/>
              <a:t> </a:t>
            </a:r>
            <a:r>
              <a:rPr lang="en-GB" sz="4800" dirty="0" err="1"/>
              <a:t>Fazekas</a:t>
            </a:r>
            <a:endParaRPr lang="hu-HU" sz="1050" dirty="0"/>
          </a:p>
          <a:p>
            <a:pPr algn="r">
              <a:spcAft>
                <a:spcPts val="600"/>
              </a:spcAft>
            </a:pPr>
            <a:r>
              <a:rPr lang="en-GB" dirty="0"/>
              <a:t>University of Cambridge</a:t>
            </a:r>
            <a:r>
              <a:rPr lang="hu-HU" dirty="0"/>
              <a:t> and </a:t>
            </a:r>
            <a:r>
              <a:rPr lang="hu-HU" dirty="0" err="1"/>
              <a:t>Government</a:t>
            </a:r>
            <a:r>
              <a:rPr lang="hu-HU" dirty="0"/>
              <a:t> </a:t>
            </a:r>
            <a:r>
              <a:rPr lang="hu-HU" dirty="0" err="1"/>
              <a:t>Transparency</a:t>
            </a:r>
            <a:r>
              <a:rPr lang="hu-HU" dirty="0"/>
              <a:t> </a:t>
            </a:r>
            <a:r>
              <a:rPr lang="hu-HU" dirty="0" smtClean="0"/>
              <a:t>Institute</a:t>
            </a:r>
          </a:p>
          <a:p>
            <a:pPr algn="r">
              <a:spcAft>
                <a:spcPts val="600"/>
              </a:spcAft>
            </a:pPr>
            <a:r>
              <a:rPr lang="hu-HU" dirty="0" err="1" smtClean="0">
                <a:hlinkClick r:id="rId4"/>
              </a:rPr>
              <a:t>misi.fazekas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gmail.com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2CD49-1919-4964-90A4-259CDEC32119}" type="datetime1">
              <a:rPr lang="hu-HU" smtClean="0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A1BCD-5FBE-4792-92FD-9CF5D72F317F}" type="slidenum">
              <a:rPr lang="hu-HU" smtClean="0">
                <a:solidFill>
                  <a:srgbClr val="50B4C8"/>
                </a:solidFill>
              </a:rPr>
              <a:pPr>
                <a:defRPr/>
              </a:pPr>
              <a:t>1</a:t>
            </a:fld>
            <a:endParaRPr lang="hu-HU" dirty="0">
              <a:solidFill>
                <a:srgbClr val="50B4C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98" y="5157192"/>
            <a:ext cx="4134069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High </a:t>
            </a:r>
            <a:r>
              <a:rPr lang="en-GB" dirty="0"/>
              <a:t>level Workshop on Corruption Measurement</a:t>
            </a:r>
            <a:r>
              <a:rPr lang="hu-HU" dirty="0" smtClean="0"/>
              <a:t>, </a:t>
            </a:r>
            <a:r>
              <a:rPr lang="en-GB" dirty="0"/>
              <a:t>G</a:t>
            </a:r>
            <a:r>
              <a:rPr lang="hu-HU" dirty="0" smtClean="0"/>
              <a:t>7, </a:t>
            </a:r>
            <a:r>
              <a:rPr lang="hu-HU" dirty="0" err="1" smtClean="0"/>
              <a:t>Rome</a:t>
            </a:r>
            <a:r>
              <a:rPr lang="hu-HU" dirty="0" smtClean="0"/>
              <a:t>, 23/10/2017</a:t>
            </a: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192" y="5959018"/>
            <a:ext cx="2987824" cy="8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5838648"/>
            <a:ext cx="2258040" cy="9721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02813" y="5979696"/>
            <a:ext cx="2434373" cy="870662"/>
            <a:chOff x="0" y="0"/>
            <a:chExt cx="2616451" cy="923925"/>
          </a:xfrm>
          <a:solidFill>
            <a:schemeClr val="bg1"/>
          </a:solidFill>
        </p:grpSpPr>
        <p:pic>
          <p:nvPicPr>
            <p:cNvPr id="12" name="Grafik 3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837" y="18107"/>
              <a:ext cx="950614" cy="715224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3" name="Textfeld 2"/>
            <p:cNvSpPr txBox="1">
              <a:spLocks noChangeArrowheads="1"/>
            </p:cNvSpPr>
            <p:nvPr/>
          </p:nvSpPr>
          <p:spPr bwMode="auto">
            <a:xfrm>
              <a:off x="0" y="0"/>
              <a:ext cx="1771930" cy="923925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3600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This project has received funding from the European Union’s Horizon 2020 research and innovation </a:t>
              </a:r>
              <a:r>
                <a:rPr lang="en-US" sz="800" dirty="0" err="1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Programme</a:t>
              </a:r>
              <a:r>
                <a:rPr lang="en-US" sz="800" dirty="0">
                  <a:solidFill>
                    <a:srgbClr val="000000"/>
                  </a:solidFill>
                  <a:effectLst/>
                  <a:latin typeface="Arial"/>
                  <a:ea typeface="Arial"/>
                </a:rPr>
                <a:t> under grant agreement No 645852</a:t>
              </a:r>
              <a:endParaRPr lang="en-GB" sz="1100" dirty="0">
                <a:solidFill>
                  <a:srgbClr val="000000"/>
                </a:solidFill>
                <a:effectLst/>
                <a:latin typeface="Arial"/>
                <a:ea typeface="Arial"/>
              </a:endParaRPr>
            </a:p>
          </p:txBody>
        </p:sp>
      </p:grpSp>
      <p:pic>
        <p:nvPicPr>
          <p:cNvPr id="14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94" y="1307935"/>
            <a:ext cx="1942306" cy="9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936104"/>
          </a:xfrm>
        </p:spPr>
        <p:txBody>
          <a:bodyPr>
            <a:noAutofit/>
          </a:bodyPr>
          <a:lstStyle/>
          <a:p>
            <a:r>
              <a:rPr lang="hu-HU" sz="3800" dirty="0" err="1" smtClean="0"/>
              <a:t>Agency</a:t>
            </a:r>
            <a:r>
              <a:rPr lang="hu-HU" sz="3800" dirty="0" smtClean="0"/>
              <a:t> </a:t>
            </a:r>
            <a:r>
              <a:rPr lang="hu-HU" sz="3800" dirty="0" err="1" smtClean="0"/>
              <a:t>capture</a:t>
            </a:r>
            <a:r>
              <a:rPr lang="hu-HU" sz="3800" dirty="0" smtClean="0"/>
              <a:t> ~ </a:t>
            </a:r>
            <a:r>
              <a:rPr lang="hu-HU" sz="3800" dirty="0" err="1" smtClean="0"/>
              <a:t>excessive</a:t>
            </a:r>
            <a:r>
              <a:rPr lang="hu-HU" sz="3800" dirty="0" smtClean="0"/>
              <a:t> </a:t>
            </a:r>
            <a:r>
              <a:rPr lang="hu-HU" sz="3800" dirty="0" err="1" smtClean="0"/>
              <a:t>buyer</a:t>
            </a:r>
            <a:r>
              <a:rPr lang="hu-HU" sz="3800" dirty="0" smtClean="0"/>
              <a:t> </a:t>
            </a:r>
            <a:r>
              <a:rPr lang="hu-HU" sz="3800" dirty="0" err="1" smtClean="0"/>
              <a:t>spending</a:t>
            </a:r>
            <a:r>
              <a:rPr lang="hu-HU" sz="3800" dirty="0" smtClean="0"/>
              <a:t> </a:t>
            </a:r>
            <a:r>
              <a:rPr lang="hu-HU" sz="3800" dirty="0" err="1" smtClean="0"/>
              <a:t>concentration</a:t>
            </a:r>
            <a:endParaRPr lang="en-GB" sz="3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405283"/>
            <a:ext cx="7489690" cy="54837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107504" y="1268760"/>
            <a:ext cx="8352928" cy="7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500" kern="0" dirty="0" err="1" smtClean="0"/>
              <a:t>Agency</a:t>
            </a:r>
            <a:r>
              <a:rPr lang="hu-HU" sz="2500" kern="0" dirty="0" smtClean="0"/>
              <a:t> </a:t>
            </a:r>
            <a:r>
              <a:rPr lang="hu-HU" sz="2500" kern="0" dirty="0" err="1" smtClean="0"/>
              <a:t>capture</a:t>
            </a:r>
            <a:r>
              <a:rPr lang="hu-HU" sz="2500" kern="0" dirty="0" smtClean="0"/>
              <a:t> </a:t>
            </a:r>
            <a:r>
              <a:rPr lang="hu-HU" sz="2500" kern="0" dirty="0" err="1" smtClean="0"/>
              <a:t>correlates</a:t>
            </a:r>
            <a:r>
              <a:rPr lang="hu-HU" sz="2500" kern="0" dirty="0" smtClean="0"/>
              <a:t> </a:t>
            </a:r>
            <a:r>
              <a:rPr lang="hu-HU" sz="2500" kern="0" dirty="0" err="1" smtClean="0"/>
              <a:t>with</a:t>
            </a:r>
            <a:r>
              <a:rPr lang="hu-HU" sz="2500" kern="0" dirty="0" smtClean="0"/>
              <a:t> </a:t>
            </a:r>
            <a:r>
              <a:rPr lang="hu-HU" sz="2500" kern="0" dirty="0" err="1" smtClean="0"/>
              <a:t>businessmen</a:t>
            </a:r>
            <a:r>
              <a:rPr lang="hu-HU" sz="2500" kern="0" dirty="0" smtClean="0"/>
              <a:t> </a:t>
            </a:r>
            <a:r>
              <a:rPr lang="hu-HU" sz="2500" kern="0" dirty="0" err="1" smtClean="0"/>
              <a:t>perceptions</a:t>
            </a:r>
            <a:r>
              <a:rPr lang="hu-HU" sz="2500" kern="0" dirty="0" smtClean="0"/>
              <a:t> of </a:t>
            </a:r>
            <a:r>
              <a:rPr lang="hu-HU" sz="2500" kern="0" dirty="0" err="1" smtClean="0"/>
              <a:t>government</a:t>
            </a:r>
            <a:r>
              <a:rPr lang="hu-HU" sz="2500" kern="0" dirty="0" smtClean="0"/>
              <a:t> </a:t>
            </a:r>
            <a:r>
              <a:rPr lang="hu-HU" sz="2500" kern="0" dirty="0" err="1" smtClean="0"/>
              <a:t>favouritsm</a:t>
            </a:r>
            <a:endParaRPr lang="hu-HU" sz="2500" kern="0" dirty="0" smtClean="0"/>
          </a:p>
        </p:txBody>
      </p:sp>
    </p:spTree>
    <p:extLst>
      <p:ext uri="{BB962C8B-B14F-4D97-AF65-F5344CB8AC3E}">
        <p14:creationId xmlns:p14="http://schemas.microsoft.com/office/powerpoint/2010/main" val="12743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r>
              <a:rPr lang="hu-HU" sz="4600" dirty="0" smtClean="0"/>
              <a:t>II. </a:t>
            </a:r>
            <a:r>
              <a:rPr lang="hu-HU" sz="4600" dirty="0" err="1" smtClean="0"/>
              <a:t>Risk</a:t>
            </a:r>
            <a:r>
              <a:rPr lang="hu-HU" sz="4600" dirty="0" smtClean="0"/>
              <a:t> management </a:t>
            </a:r>
            <a:r>
              <a:rPr lang="hu-HU" sz="4600" dirty="0" err="1" smtClean="0"/>
              <a:t>tools</a:t>
            </a:r>
            <a:endParaRPr lang="en-GB" sz="4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9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166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4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Tried tools you can use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23528" y="1442788"/>
            <a:ext cx="8568951" cy="45784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r>
              <a:rPr lang="hu-HU" sz="2590" b="1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Informing</a:t>
            </a:r>
            <a:r>
              <a:rPr lang="hu-HU" sz="2590" b="1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1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hu-HU" sz="2590" b="1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1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opinion</a:t>
            </a:r>
            <a:r>
              <a:rPr lang="hu-HU" sz="2590" b="1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59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municipalities</a:t>
            </a:r>
            <a:endParaRPr lang="hu-HU" sz="2590" dirty="0"/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endParaRPr lang="hu-HU" sz="2590" b="1" i="0" u="none" strike="noStrike" cap="none" dirty="0" smtClean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r>
              <a:rPr lang="hu-HU" sz="2590" b="1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Tracking</a:t>
            </a:r>
            <a:r>
              <a:rPr lang="hu-HU" sz="2590" b="1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1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hu-HU" sz="2590" b="1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over </a:t>
            </a:r>
            <a:r>
              <a:rPr lang="hu-HU" sz="2590" b="1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hu-HU" sz="2590" b="1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did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corruption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country </a:t>
            </a:r>
            <a:r>
              <a:rPr lang="hu-HU" sz="259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X?</a:t>
            </a:r>
          </a:p>
          <a:p>
            <a:pPr marL="51435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endParaRPr lang="hu-HU" sz="2590" b="1" dirty="0">
              <a:ea typeface="Arial"/>
              <a:cs typeface="Arial"/>
              <a:sym typeface="Arial"/>
            </a:endParaRPr>
          </a:p>
          <a:p>
            <a:pPr marL="514350" lvl="0" indent="-5143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r>
              <a:rPr lang="hu-HU" sz="2590" b="1" dirty="0" err="1">
                <a:ea typeface="Arial"/>
                <a:cs typeface="Arial"/>
                <a:sym typeface="Arial"/>
              </a:rPr>
              <a:t>Predictive</a:t>
            </a:r>
            <a:r>
              <a:rPr lang="hu-HU" sz="2590" b="1" dirty="0">
                <a:ea typeface="Arial"/>
                <a:cs typeface="Arial"/>
                <a:sym typeface="Arial"/>
              </a:rPr>
              <a:t> </a:t>
            </a:r>
            <a:r>
              <a:rPr lang="hu-HU" sz="2590" b="1" dirty="0" err="1">
                <a:ea typeface="Arial"/>
                <a:cs typeface="Arial"/>
                <a:sym typeface="Arial"/>
              </a:rPr>
              <a:t>analytics</a:t>
            </a:r>
            <a:r>
              <a:rPr lang="hu-HU" sz="2590" b="1" dirty="0">
                <a:ea typeface="Arial"/>
                <a:cs typeface="Arial"/>
                <a:sym typeface="Arial"/>
              </a:rPr>
              <a:t> and </a:t>
            </a:r>
            <a:r>
              <a:rPr lang="hu-HU" sz="2590" b="1" dirty="0" err="1">
                <a:ea typeface="Arial"/>
                <a:cs typeface="Arial"/>
                <a:sym typeface="Arial"/>
              </a:rPr>
              <a:t>risk-based</a:t>
            </a:r>
            <a:r>
              <a:rPr lang="hu-HU" sz="2590" b="1" dirty="0">
                <a:ea typeface="Arial"/>
                <a:cs typeface="Arial"/>
                <a:sym typeface="Arial"/>
              </a:rPr>
              <a:t> audit:</a:t>
            </a:r>
            <a:r>
              <a:rPr lang="hu-HU" sz="2590" dirty="0">
                <a:ea typeface="Arial"/>
                <a:cs typeface="Arial"/>
                <a:sym typeface="Arial"/>
              </a:rPr>
              <a:t> </a:t>
            </a:r>
            <a:r>
              <a:rPr lang="hu-HU" sz="2590" dirty="0" err="1">
                <a:ea typeface="Arial"/>
                <a:cs typeface="Arial"/>
                <a:sym typeface="Arial"/>
              </a:rPr>
              <a:t>e.g</a:t>
            </a:r>
            <a:r>
              <a:rPr lang="hu-HU" sz="2590" dirty="0">
                <a:ea typeface="Arial"/>
                <a:cs typeface="Arial"/>
                <a:sym typeface="Arial"/>
              </a:rPr>
              <a:t>. </a:t>
            </a:r>
            <a:r>
              <a:rPr lang="hu-HU" sz="2590" dirty="0" err="1">
                <a:ea typeface="Arial"/>
                <a:cs typeface="Arial"/>
                <a:sym typeface="Arial"/>
              </a:rPr>
              <a:t>predicting</a:t>
            </a:r>
            <a:r>
              <a:rPr lang="hu-HU" sz="2590" dirty="0">
                <a:ea typeface="Arial"/>
                <a:cs typeface="Arial"/>
                <a:sym typeface="Arial"/>
              </a:rPr>
              <a:t> </a:t>
            </a:r>
            <a:r>
              <a:rPr lang="hu-HU" sz="2590" dirty="0" err="1">
                <a:ea typeface="Arial"/>
                <a:cs typeface="Arial"/>
                <a:sym typeface="Arial"/>
              </a:rPr>
              <a:t>risky</a:t>
            </a:r>
            <a:r>
              <a:rPr lang="hu-HU" sz="2590" dirty="0">
                <a:ea typeface="Arial"/>
                <a:cs typeface="Arial"/>
                <a:sym typeface="Arial"/>
              </a:rPr>
              <a:t> </a:t>
            </a:r>
            <a:r>
              <a:rPr lang="hu-HU" sz="2590" dirty="0" err="1">
                <a:ea typeface="Arial"/>
                <a:cs typeface="Arial"/>
                <a:sym typeface="Arial"/>
              </a:rPr>
              <a:t>contracts</a:t>
            </a:r>
            <a:endParaRPr lang="hu-HU" sz="2590" dirty="0"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endParaRPr lang="hu-HU" sz="2590" b="1" i="0" u="none" strike="noStrike" cap="none" dirty="0" smtClean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99615"/>
              <a:buFont typeface="Arial"/>
              <a:buAutoNum type="arabicPeriod"/>
            </a:pPr>
            <a:r>
              <a:rPr lang="hu-HU" sz="2590" b="1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Evaluating&amp;designing</a:t>
            </a:r>
            <a:r>
              <a:rPr lang="hu-HU" sz="2590" b="1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1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regulatory</a:t>
            </a:r>
            <a:r>
              <a:rPr lang="hu-HU" sz="2590" b="1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1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interventions</a:t>
            </a:r>
            <a:r>
              <a:rPr lang="hu-HU" sz="2590" b="1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tightening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transparency</a:t>
            </a:r>
            <a:r>
              <a:rPr lang="hu-HU" sz="259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59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regulations</a:t>
            </a:r>
            <a:endParaRPr lang="hu-HU" sz="2590" dirty="0"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185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79511" y="230935"/>
            <a:ext cx="8784976" cy="5760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100" b="1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Informing</a:t>
            </a:r>
            <a:r>
              <a:rPr lang="hu-HU" sz="3100" b="1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100" b="1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hu-HU" sz="3100" b="1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100" b="1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opinion</a:t>
            </a:r>
            <a:r>
              <a:rPr lang="hu-HU" sz="31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u-HU" sz="31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municipality</a:t>
            </a:r>
            <a:r>
              <a:rPr lang="hu-HU" sz="31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1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rankings</a:t>
            </a:r>
            <a:endParaRPr lang="hu-HU" sz="3100" b="0" i="0" u="none" strike="noStrike" cap="none" dirty="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79511" y="951013"/>
            <a:ext cx="8784976" cy="10265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Municipality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ranking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400" b="0" i="0" u="none" strike="noStrike" cap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24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Estonia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Corruption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Index, 2006-2015, TED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Ministry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Interior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hu-HU" sz="24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4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Estonia</a:t>
            </a:r>
            <a:endParaRPr lang="hu-HU" sz="24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565" b="5002"/>
          <a:stretch/>
        </p:blipFill>
        <p:spPr>
          <a:xfrm>
            <a:off x="0" y="2085988"/>
            <a:ext cx="9144000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36727" t="25854" r="10258" b="3635"/>
          <a:stretch/>
        </p:blipFill>
        <p:spPr>
          <a:xfrm>
            <a:off x="2411759" y="548679"/>
            <a:ext cx="6768751" cy="628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51519" y="1166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959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Quality of governance convergence in the EU?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51519" y="1835696"/>
            <a:ext cx="2890664" cy="417505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NUTS2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lang="hu-HU" sz="26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2006-2008 </a:t>
            </a:r>
            <a:endParaRPr lang="hu-HU" sz="2600" b="0" i="0" u="none" strike="noStrike" cap="none" dirty="0" smtClean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 err="1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lang="hu-HU" sz="26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 dirty="0" smtClean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2013-2015</a:t>
            </a:r>
            <a:endParaRPr lang="hu-HU" sz="2600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1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1519" y="188640"/>
            <a:ext cx="864096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100" b="1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Regulatory interventions</a:t>
            </a:r>
            <a:r>
              <a:rPr lang="hu-HU" sz="31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: Before/after analysis of ECJ interventions in national PP markets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659" y="1510194"/>
            <a:ext cx="7349852" cy="534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07504" y="3139046"/>
            <a:ext cx="1723156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bid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Bidder number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bidders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86575" y="4757738"/>
            <a:ext cx="0" cy="3429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4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200" b="1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Regulatory interventions</a:t>
            </a:r>
            <a:r>
              <a:rPr lang="hu-HU" sz="32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hu-HU" sz="32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u-HU" sz="32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World Bank: 2003 GWS regulatory change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7" y="1508462"/>
            <a:ext cx="6791534" cy="450911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50676" y="1360661"/>
            <a:ext cx="2746648" cy="52366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Interaction of 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regulatory change &amp;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</a:pPr>
            <a:r>
              <a:rPr lang="hu-HU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recipient state capacity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→ to predict bidder number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14750" y="2414588"/>
            <a:ext cx="0" cy="8001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29638" y="4457700"/>
            <a:ext cx="14287" cy="2143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9512" y="6165304"/>
            <a:ext cx="8804278" cy="6744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</a:pPr>
            <a:r>
              <a:rPr lang="hu-HU" sz="11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u-HU" sz="1100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100" dirty="0" err="1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Dávid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-Barrett, E., Fazekas, M., Hellmann, O., </a:t>
            </a:r>
            <a:r>
              <a:rPr lang="en-GB" sz="1100" dirty="0" err="1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Márk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&amp; </a:t>
            </a:r>
            <a:r>
              <a:rPr lang="en-GB" sz="1100" dirty="0" err="1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McCorley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(2017) Controlling Corruption in Development Aid: New Evidence from Contract-Level Data. World Development, under review.</a:t>
            </a:r>
            <a:endParaRPr lang="en-GB" sz="11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412775"/>
            <a:ext cx="2433900" cy="48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72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Considerable clustering of risks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72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72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buyer-supplier bimodal network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endParaRPr sz="272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r>
              <a:rPr lang="hu-HU" sz="272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 org. contract &gt;=5 or &lt;=50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825" y="796539"/>
            <a:ext cx="6120680" cy="608884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116631"/>
            <a:ext cx="8229600" cy="864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600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hu-HU" sz="3600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1" i="0" u="none" strike="noStrike" cap="none" dirty="0" err="1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mapping</a:t>
            </a:r>
            <a:r>
              <a:rPr lang="hu-HU" sz="3600" b="1" i="0" u="none" strike="noStrike" cap="none" dirty="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Corruption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risks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cluster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contracting</a:t>
            </a:r>
            <a:r>
              <a:rPr lang="hu-HU" sz="3600" b="0" i="0" u="none" strike="noStrike" cap="none" dirty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3600" b="0" i="0" u="none" strike="noStrike" cap="none" dirty="0" err="1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endParaRPr lang="hu-HU" sz="3600" b="0" i="0" u="none" strike="noStrike" cap="none" dirty="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0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884"/>
            <a:ext cx="8229600" cy="592012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What</a:t>
            </a:r>
            <a:r>
              <a:rPr lang="hu-HU" b="1" dirty="0" smtClean="0"/>
              <a:t> </a:t>
            </a:r>
            <a:r>
              <a:rPr lang="hu-HU" b="1" dirty="0" err="1" smtClean="0"/>
              <a:t>works</a:t>
            </a:r>
            <a:r>
              <a:rPr lang="hu-HU" b="1" dirty="0" smtClean="0"/>
              <a:t>?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err="1" smtClean="0"/>
              <a:t>Evidence</a:t>
            </a:r>
            <a:r>
              <a:rPr lang="hu-HU" sz="3600" dirty="0" smtClean="0"/>
              <a:t> </a:t>
            </a:r>
            <a:r>
              <a:rPr lang="hu-HU" sz="3600" dirty="0" err="1" smtClean="0"/>
              <a:t>overview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 smtClean="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8" y="1238870"/>
            <a:ext cx="8789458" cy="48293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6165304"/>
            <a:ext cx="8804278" cy="6744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</a:pPr>
            <a:r>
              <a:rPr lang="en-US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Notes: * using discounts compared to the original price estimate</a:t>
            </a:r>
            <a:r>
              <a:rPr lang="en-US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*** </a:t>
            </a:r>
            <a:r>
              <a:rPr lang="en-US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change in unite price compared to regional sugar </a:t>
            </a:r>
            <a:r>
              <a:rPr lang="en-US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endParaRPr lang="hu-HU" sz="1100" dirty="0" smtClean="0"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hu-HU" sz="11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u-HU" sz="1100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1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Fazekas, M., &amp; Blum, J. R. (2017), Improving public procurement outcomes: review of tools and the state of evidence base, World Bank, under review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4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04278" cy="864096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Sweden</a:t>
            </a:r>
            <a:r>
              <a:rPr lang="hu-HU" dirty="0" smtClean="0"/>
              <a:t>: </a:t>
            </a:r>
            <a:r>
              <a:rPr lang="hu-HU" dirty="0" err="1" smtClean="0"/>
              <a:t>weak</a:t>
            </a:r>
            <a:r>
              <a:rPr lang="hu-HU" dirty="0" smtClean="0"/>
              <a:t> </a:t>
            </a:r>
            <a:r>
              <a:rPr lang="hu-HU" dirty="0" err="1" smtClean="0"/>
              <a:t>electoral</a:t>
            </a:r>
            <a:r>
              <a:rPr lang="hu-HU" dirty="0" smtClean="0"/>
              <a:t> </a:t>
            </a:r>
            <a:r>
              <a:rPr lang="hu-HU" dirty="0" err="1" smtClean="0"/>
              <a:t>competition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6120680" cy="445140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946567">
            <a:off x="3750423" y="2337575"/>
            <a:ext cx="1283110" cy="353962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741330" y="2079061"/>
            <a:ext cx="6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+3%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79512" y="6165304"/>
            <a:ext cx="8804278" cy="6744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</a:pPr>
            <a:r>
              <a:rPr lang="hu-HU" sz="11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u-HU" sz="1100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1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Rasmus</a:t>
            </a:r>
            <a:r>
              <a:rPr lang="hu-HU" sz="1100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1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Broms</a:t>
            </a:r>
            <a:r>
              <a:rPr lang="hu-HU" sz="1100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Carl </a:t>
            </a:r>
            <a:r>
              <a:rPr lang="hu-HU" sz="1100" dirty="0" err="1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Dahlström</a:t>
            </a:r>
            <a:r>
              <a:rPr lang="hu-HU" sz="1100" dirty="0" smtClean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n-GB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Fazekas, M.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(2017)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Paper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Series 2017:5, University of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Gothenburg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QoG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hu-HU" sz="1100" dirty="0" err="1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Gothenburg</a:t>
            </a:r>
            <a:r>
              <a:rPr lang="hu-HU" sz="1100" dirty="0" smtClean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bidding</a:t>
            </a:r>
            <a:r>
              <a:rPr lang="hu-HU" dirty="0" smtClean="0"/>
              <a:t> and local </a:t>
            </a:r>
            <a:r>
              <a:rPr lang="hu-HU" dirty="0" err="1" smtClean="0"/>
              <a:t>govenrment</a:t>
            </a:r>
            <a:r>
              <a:rPr lang="hu-HU" dirty="0" smtClean="0"/>
              <a:t> </a:t>
            </a:r>
            <a:r>
              <a:rPr lang="hu-HU" dirty="0" err="1" smtClean="0"/>
              <a:t>turnover</a:t>
            </a:r>
            <a:r>
              <a:rPr lang="hu-HU" dirty="0" smtClean="0"/>
              <a:t> </a:t>
            </a:r>
            <a:r>
              <a:rPr lang="hu-HU" dirty="0" err="1" smtClean="0"/>
              <a:t>since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mid 70s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42789"/>
            <a:ext cx="8568952" cy="45784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 err="1"/>
              <a:t>Corruption</a:t>
            </a:r>
            <a:r>
              <a:rPr lang="hu-HU" b="1" dirty="0"/>
              <a:t> </a:t>
            </a:r>
            <a:r>
              <a:rPr lang="hu-HU" b="1" dirty="0" err="1"/>
              <a:t>can</a:t>
            </a:r>
            <a:r>
              <a:rPr lang="hu-HU" b="1" dirty="0"/>
              <a:t> be </a:t>
            </a:r>
            <a:r>
              <a:rPr lang="hu-HU" b="1" dirty="0" err="1"/>
              <a:t>proxied</a:t>
            </a:r>
            <a:r>
              <a:rPr lang="hu-HU" b="1" dirty="0"/>
              <a:t> </a:t>
            </a:r>
            <a:r>
              <a:rPr lang="hu-HU" b="1" dirty="0" err="1" smtClean="0"/>
              <a:t>objectively</a:t>
            </a:r>
            <a:endParaRPr lang="hu-HU" dirty="0"/>
          </a:p>
          <a:p>
            <a:pPr marL="400050" lvl="1" indent="0">
              <a:buNone/>
            </a:pPr>
            <a:r>
              <a:rPr lang="en-GB" sz="2400" dirty="0"/>
              <a:t>Many good and replicable corruption proxies exist, but they need to be tailored to </a:t>
            </a:r>
            <a:r>
              <a:rPr lang="en-GB" sz="2400" dirty="0" smtClean="0"/>
              <a:t>context</a:t>
            </a:r>
            <a:endParaRPr lang="hu-HU" sz="2400" dirty="0"/>
          </a:p>
          <a:p>
            <a:pPr marL="536575" indent="0">
              <a:buNone/>
            </a:pPr>
            <a:endParaRPr lang="hu-HU" sz="3000" i="1" dirty="0"/>
          </a:p>
          <a:p>
            <a:pPr marL="514350" indent="-514350">
              <a:buFont typeface="+mj-lt"/>
              <a:buAutoNum type="arabicPeriod" startAt="2"/>
            </a:pPr>
            <a:r>
              <a:rPr lang="hu-HU" sz="3000" b="1" dirty="0" err="1" smtClean="0"/>
              <a:t>We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know</a:t>
            </a:r>
            <a:r>
              <a:rPr lang="hu-HU" sz="3000" b="1" dirty="0" smtClean="0"/>
              <a:t> </a:t>
            </a:r>
            <a:r>
              <a:rPr lang="hu-HU" sz="3000" b="1" dirty="0" err="1"/>
              <a:t>w</a:t>
            </a:r>
            <a:r>
              <a:rPr lang="hu-HU" sz="3000" b="1" dirty="0" err="1" smtClean="0"/>
              <a:t>hat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works</a:t>
            </a:r>
            <a:r>
              <a:rPr lang="hu-HU" sz="3000" b="1" dirty="0" smtClean="0"/>
              <a:t> and </a:t>
            </a:r>
            <a:r>
              <a:rPr lang="hu-HU" sz="3000" b="1" dirty="0" err="1" smtClean="0"/>
              <a:t>what</a:t>
            </a:r>
            <a:r>
              <a:rPr lang="hu-HU" sz="3000" b="1" dirty="0" smtClean="0"/>
              <a:t> </a:t>
            </a:r>
            <a:r>
              <a:rPr lang="hu-HU" sz="3000" b="1" dirty="0" err="1" smtClean="0"/>
              <a:t>doesn’t</a:t>
            </a:r>
            <a:endParaRPr lang="hu-HU" sz="3000" b="1" dirty="0" smtClean="0"/>
          </a:p>
          <a:p>
            <a:pPr marL="536575" indent="0">
              <a:buNone/>
            </a:pPr>
            <a:r>
              <a:rPr lang="hu-HU" sz="3000" dirty="0" err="1" smtClean="0"/>
              <a:t>While</a:t>
            </a:r>
            <a:r>
              <a:rPr lang="hu-HU" sz="3000" dirty="0" smtClean="0"/>
              <a:t> </a:t>
            </a:r>
            <a:r>
              <a:rPr lang="hu-HU" sz="3000" dirty="0" err="1" smtClean="0"/>
              <a:t>considerable</a:t>
            </a:r>
            <a:r>
              <a:rPr lang="hu-HU" sz="3000" dirty="0" smtClean="0"/>
              <a:t> </a:t>
            </a:r>
            <a:r>
              <a:rPr lang="hu-HU" sz="3000" dirty="0" err="1" smtClean="0"/>
              <a:t>evidence</a:t>
            </a:r>
            <a:r>
              <a:rPr lang="hu-HU" sz="3000" dirty="0" smtClean="0"/>
              <a:t> </a:t>
            </a:r>
            <a:r>
              <a:rPr lang="hu-HU" sz="3000" dirty="0" err="1" smtClean="0"/>
              <a:t>gaps</a:t>
            </a:r>
            <a:r>
              <a:rPr lang="hu-HU" sz="3000" dirty="0" smtClean="0"/>
              <a:t> </a:t>
            </a:r>
            <a:r>
              <a:rPr lang="hu-HU" sz="3000" dirty="0" err="1" smtClean="0"/>
              <a:t>remain</a:t>
            </a:r>
            <a:r>
              <a:rPr lang="hu-HU" sz="3000" dirty="0"/>
              <a:t>.</a:t>
            </a:r>
            <a:r>
              <a:rPr lang="hu-HU" sz="3000" dirty="0" smtClean="0"/>
              <a:t> Plus </a:t>
            </a:r>
            <a:r>
              <a:rPr lang="hu-HU" sz="3000" dirty="0" err="1" smtClean="0"/>
              <a:t>effective</a:t>
            </a:r>
            <a:r>
              <a:rPr lang="hu-HU" sz="3000" dirty="0" smtClean="0"/>
              <a:t> </a:t>
            </a:r>
            <a:r>
              <a:rPr lang="hu-HU" sz="3000" dirty="0" err="1" smtClean="0"/>
              <a:t>solutions</a:t>
            </a:r>
            <a:r>
              <a:rPr lang="hu-HU" sz="3000" dirty="0" smtClean="0"/>
              <a:t> </a:t>
            </a:r>
            <a:r>
              <a:rPr lang="hu-HU" sz="3000" dirty="0" err="1" smtClean="0"/>
              <a:t>are</a:t>
            </a:r>
            <a:r>
              <a:rPr lang="hu-HU" sz="3000" dirty="0" smtClean="0"/>
              <a:t> </a:t>
            </a:r>
            <a:r>
              <a:rPr lang="hu-HU" sz="3000" dirty="0" err="1" smtClean="0"/>
              <a:t>deeply</a:t>
            </a:r>
            <a:r>
              <a:rPr lang="hu-HU" sz="3000" dirty="0" smtClean="0"/>
              <a:t> </a:t>
            </a:r>
            <a:r>
              <a:rPr lang="hu-HU" sz="3000" dirty="0" err="1" smtClean="0"/>
              <a:t>political</a:t>
            </a:r>
            <a:r>
              <a:rPr lang="hu-HU" sz="3000" dirty="0" smtClean="0"/>
              <a:t> and </a:t>
            </a:r>
            <a:r>
              <a:rPr lang="hu-HU" sz="3000" dirty="0" err="1" smtClean="0"/>
              <a:t>hard</a:t>
            </a:r>
            <a:r>
              <a:rPr lang="hu-HU" sz="3000" dirty="0" smtClean="0"/>
              <a:t> </a:t>
            </a:r>
            <a:r>
              <a:rPr lang="hu-HU" sz="3000" dirty="0" err="1" smtClean="0"/>
              <a:t>to</a:t>
            </a:r>
            <a:r>
              <a:rPr lang="hu-HU" sz="3000" dirty="0" smtClean="0"/>
              <a:t> </a:t>
            </a:r>
            <a:r>
              <a:rPr lang="hu-HU" sz="3000" dirty="0" err="1" smtClean="0"/>
              <a:t>sustain</a:t>
            </a:r>
            <a:endParaRPr lang="hu-HU" sz="3000" dirty="0" smtClean="0"/>
          </a:p>
          <a:p>
            <a:pPr marL="0" indent="0">
              <a:buNone/>
            </a:pPr>
            <a:endParaRPr lang="hu-HU" sz="3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79511" y="58614"/>
            <a:ext cx="8640960" cy="490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36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Further readings: digiwhist.eu/resources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2017.09.14.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hu-HU" sz="1400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hu-HU" sz="1400">
              <a:solidFill>
                <a:srgbClr val="50B4C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179511" y="739974"/>
            <a:ext cx="8784976" cy="6073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/>
              <a:t>Fazekas, M., &amp; Kocsis, G. (2017). </a:t>
            </a:r>
            <a:r>
              <a:rPr lang="hu-HU" sz="1800" dirty="0" err="1">
                <a:hlinkClick r:id="rId3"/>
              </a:rPr>
              <a:t>Uncovering</a:t>
            </a:r>
            <a:r>
              <a:rPr lang="hu-HU" sz="1800" dirty="0">
                <a:hlinkClick r:id="rId3"/>
              </a:rPr>
              <a:t> </a:t>
            </a:r>
            <a:r>
              <a:rPr lang="hu-HU" sz="1800" dirty="0" err="1">
                <a:hlinkClick r:id="rId3"/>
              </a:rPr>
              <a:t>High-Level</a:t>
            </a:r>
            <a:r>
              <a:rPr lang="hu-HU" sz="1800" dirty="0">
                <a:hlinkClick r:id="rId3"/>
              </a:rPr>
              <a:t> </a:t>
            </a:r>
            <a:r>
              <a:rPr lang="hu-HU" sz="1800" dirty="0" err="1">
                <a:hlinkClick r:id="rId3"/>
              </a:rPr>
              <a:t>Corruption</a:t>
            </a:r>
            <a:r>
              <a:rPr lang="hu-HU" sz="1800" dirty="0">
                <a:hlinkClick r:id="rId3"/>
              </a:rPr>
              <a:t>: </a:t>
            </a:r>
            <a:r>
              <a:rPr lang="hu-HU" sz="1800" dirty="0" err="1">
                <a:hlinkClick r:id="rId3"/>
              </a:rPr>
              <a:t>Cross-National</a:t>
            </a:r>
            <a:r>
              <a:rPr lang="hu-HU" sz="1800" dirty="0">
                <a:hlinkClick r:id="rId3"/>
              </a:rPr>
              <a:t> </a:t>
            </a:r>
            <a:r>
              <a:rPr lang="hu-HU" sz="1800" dirty="0" err="1">
                <a:hlinkClick r:id="rId3"/>
              </a:rPr>
              <a:t>Corruption</a:t>
            </a:r>
            <a:r>
              <a:rPr lang="hu-HU" sz="1800" dirty="0">
                <a:hlinkClick r:id="rId3"/>
              </a:rPr>
              <a:t> </a:t>
            </a:r>
            <a:r>
              <a:rPr lang="hu-HU" sz="1800" dirty="0" err="1">
                <a:hlinkClick r:id="rId3"/>
              </a:rPr>
              <a:t>Proxies</a:t>
            </a:r>
            <a:r>
              <a:rPr lang="hu-HU" sz="1800" dirty="0">
                <a:hlinkClick r:id="rId3"/>
              </a:rPr>
              <a:t> </a:t>
            </a:r>
            <a:r>
              <a:rPr lang="hu-HU" sz="1800" dirty="0" err="1">
                <a:hlinkClick r:id="rId3"/>
              </a:rPr>
              <a:t>Using</a:t>
            </a:r>
            <a:r>
              <a:rPr lang="hu-HU" sz="1800" dirty="0">
                <a:hlinkClick r:id="rId3"/>
              </a:rPr>
              <a:t> </a:t>
            </a:r>
            <a:r>
              <a:rPr lang="hu-HU" sz="1800" dirty="0" err="1">
                <a:hlinkClick r:id="rId3"/>
              </a:rPr>
              <a:t>Government</a:t>
            </a:r>
            <a:r>
              <a:rPr lang="hu-HU" sz="1800" dirty="0">
                <a:hlinkClick r:id="rId3"/>
              </a:rPr>
              <a:t> </a:t>
            </a:r>
            <a:r>
              <a:rPr lang="hu-HU" sz="1800" dirty="0" err="1">
                <a:hlinkClick r:id="rId3"/>
              </a:rPr>
              <a:t>Contracting</a:t>
            </a:r>
            <a:r>
              <a:rPr lang="hu-HU" sz="1800" dirty="0">
                <a:hlinkClick r:id="rId3"/>
              </a:rPr>
              <a:t> Data</a:t>
            </a:r>
            <a:r>
              <a:rPr lang="hu-HU" sz="1800" dirty="0"/>
              <a:t>. British Journal of </a:t>
            </a:r>
            <a:r>
              <a:rPr lang="hu-HU" sz="1800" dirty="0" err="1"/>
              <a:t>Political</a:t>
            </a:r>
            <a:r>
              <a:rPr lang="hu-HU" sz="1800" dirty="0"/>
              <a:t> </a:t>
            </a:r>
            <a:r>
              <a:rPr lang="hu-HU" sz="1800" dirty="0" smtClean="0"/>
              <a:t>Science, </a:t>
            </a:r>
            <a:r>
              <a:rPr lang="hu-HU" sz="1800" dirty="0" err="1" smtClean="0"/>
              <a:t>available</a:t>
            </a:r>
            <a:r>
              <a:rPr lang="hu-HU" sz="1800" dirty="0" smtClean="0"/>
              <a:t> online.</a:t>
            </a:r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 err="1" smtClean="0"/>
              <a:t>Rasmus</a:t>
            </a:r>
            <a:r>
              <a:rPr lang="hu-HU" sz="1800" dirty="0" smtClean="0"/>
              <a:t> </a:t>
            </a:r>
            <a:r>
              <a:rPr lang="hu-HU" sz="1800" dirty="0" err="1"/>
              <a:t>Broms</a:t>
            </a:r>
            <a:r>
              <a:rPr lang="hu-HU" sz="1800" dirty="0"/>
              <a:t>, Carl </a:t>
            </a:r>
            <a:r>
              <a:rPr lang="hu-HU" sz="1800" dirty="0" err="1"/>
              <a:t>Dahlström</a:t>
            </a:r>
            <a:r>
              <a:rPr lang="hu-HU" sz="1800" dirty="0"/>
              <a:t>, &amp; Fazekas, M. (2017) </a:t>
            </a:r>
            <a:r>
              <a:rPr lang="hu-HU" sz="1800" dirty="0" err="1">
                <a:hlinkClick r:id="rId4"/>
              </a:rPr>
              <a:t>Political</a:t>
            </a:r>
            <a:r>
              <a:rPr lang="hu-HU" sz="1800" dirty="0">
                <a:hlinkClick r:id="rId4"/>
              </a:rPr>
              <a:t> </a:t>
            </a:r>
            <a:r>
              <a:rPr lang="hu-HU" sz="1800" dirty="0" err="1">
                <a:hlinkClick r:id="rId4"/>
              </a:rPr>
              <a:t>competition</a:t>
            </a:r>
            <a:r>
              <a:rPr lang="hu-HU" sz="1800" dirty="0">
                <a:hlinkClick r:id="rId4"/>
              </a:rPr>
              <a:t> and </a:t>
            </a:r>
            <a:r>
              <a:rPr lang="hu-HU" sz="1800" dirty="0" err="1">
                <a:hlinkClick r:id="rId4"/>
              </a:rPr>
              <a:t>public</a:t>
            </a:r>
            <a:r>
              <a:rPr lang="hu-HU" sz="1800" dirty="0">
                <a:hlinkClick r:id="rId4"/>
              </a:rPr>
              <a:t> </a:t>
            </a:r>
            <a:r>
              <a:rPr lang="hu-HU" sz="1800" dirty="0" err="1">
                <a:hlinkClick r:id="rId4"/>
              </a:rPr>
              <a:t>procurement</a:t>
            </a:r>
            <a:r>
              <a:rPr lang="hu-HU" sz="1800" dirty="0">
                <a:hlinkClick r:id="rId4"/>
              </a:rPr>
              <a:t> </a:t>
            </a:r>
            <a:r>
              <a:rPr lang="hu-HU" sz="1800" dirty="0" err="1">
                <a:hlinkClick r:id="rId4"/>
              </a:rPr>
              <a:t>quality</a:t>
            </a:r>
            <a:r>
              <a:rPr lang="hu-HU" sz="1800" dirty="0"/>
              <a:t>. </a:t>
            </a:r>
            <a:r>
              <a:rPr lang="hu-HU" sz="1800" dirty="0" err="1"/>
              <a:t>Working</a:t>
            </a:r>
            <a:r>
              <a:rPr lang="hu-HU" sz="1800" dirty="0"/>
              <a:t> </a:t>
            </a:r>
            <a:r>
              <a:rPr lang="hu-HU" sz="1800" dirty="0" err="1"/>
              <a:t>Paper</a:t>
            </a:r>
            <a:r>
              <a:rPr lang="hu-HU" sz="1800" dirty="0"/>
              <a:t> Series 2017:5, University of </a:t>
            </a:r>
            <a:r>
              <a:rPr lang="hu-HU" sz="1800" dirty="0" err="1"/>
              <a:t>Gothenburg</a:t>
            </a:r>
            <a:r>
              <a:rPr lang="hu-HU" sz="1800" dirty="0"/>
              <a:t> – </a:t>
            </a:r>
            <a:r>
              <a:rPr lang="hu-HU" sz="1800" dirty="0" err="1"/>
              <a:t>QoG</a:t>
            </a:r>
            <a:r>
              <a:rPr lang="hu-HU" sz="1800" dirty="0"/>
              <a:t> Institute, </a:t>
            </a:r>
            <a:r>
              <a:rPr lang="hu-HU" sz="1800" dirty="0" err="1"/>
              <a:t>Gothenburg</a:t>
            </a:r>
            <a:r>
              <a:rPr lang="hu-HU" sz="1800" dirty="0"/>
              <a:t>.</a:t>
            </a:r>
          </a:p>
          <a:p>
            <a:pPr marL="273050" lvl="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 err="1" smtClean="0"/>
              <a:t>Charron</a:t>
            </a:r>
            <a:r>
              <a:rPr lang="hu-HU" sz="1800" dirty="0" smtClean="0"/>
              <a:t>, N., </a:t>
            </a:r>
            <a:r>
              <a:rPr lang="hu-HU" sz="1800" dirty="0" err="1" smtClean="0"/>
              <a:t>Dahlström</a:t>
            </a:r>
            <a:r>
              <a:rPr lang="hu-HU" sz="1800" dirty="0" smtClean="0"/>
              <a:t>, C., Fazekas, M., &amp; </a:t>
            </a:r>
            <a:r>
              <a:rPr lang="hu-HU" sz="1800" dirty="0" err="1" smtClean="0"/>
              <a:t>Lapuente</a:t>
            </a:r>
            <a:r>
              <a:rPr lang="hu-HU" sz="1800" dirty="0" smtClean="0"/>
              <a:t>, V. (2017). </a:t>
            </a:r>
            <a:r>
              <a:rPr lang="hu-HU" sz="1800" dirty="0" err="1" smtClean="0"/>
              <a:t>Careers</a:t>
            </a:r>
            <a:r>
              <a:rPr lang="hu-HU" sz="1800" dirty="0" smtClean="0"/>
              <a:t>, </a:t>
            </a:r>
            <a:r>
              <a:rPr lang="hu-HU" sz="1800" dirty="0" err="1" smtClean="0"/>
              <a:t>Connections</a:t>
            </a:r>
            <a:r>
              <a:rPr lang="hu-HU" sz="1800" dirty="0" smtClean="0"/>
              <a:t>, and </a:t>
            </a:r>
            <a:r>
              <a:rPr lang="hu-HU" sz="1800" dirty="0" err="1" smtClean="0"/>
              <a:t>Corruption</a:t>
            </a:r>
            <a:r>
              <a:rPr lang="hu-HU" sz="1800" dirty="0" smtClean="0"/>
              <a:t> </a:t>
            </a:r>
            <a:r>
              <a:rPr lang="hu-HU" sz="1800" dirty="0" err="1" smtClean="0"/>
              <a:t>Risks</a:t>
            </a:r>
            <a:r>
              <a:rPr lang="hu-HU" sz="1800" dirty="0" smtClean="0"/>
              <a:t>: </a:t>
            </a:r>
            <a:r>
              <a:rPr lang="hu-HU" sz="1800" dirty="0" err="1" smtClean="0"/>
              <a:t>Investigating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impact</a:t>
            </a:r>
            <a:r>
              <a:rPr lang="hu-HU" sz="1800" dirty="0" smtClean="0"/>
              <a:t> of </a:t>
            </a:r>
            <a:r>
              <a:rPr lang="hu-HU" sz="1800" dirty="0" err="1" smtClean="0"/>
              <a:t>bureaucratic</a:t>
            </a:r>
            <a:r>
              <a:rPr lang="hu-HU" sz="1800" dirty="0" smtClean="0"/>
              <a:t> </a:t>
            </a:r>
            <a:r>
              <a:rPr lang="hu-HU" sz="1800" dirty="0" err="1" smtClean="0"/>
              <a:t>meritocracy</a:t>
            </a:r>
            <a:r>
              <a:rPr lang="hu-HU" sz="1800" dirty="0" smtClean="0"/>
              <a:t> </a:t>
            </a:r>
            <a:r>
              <a:rPr lang="hu-HU" sz="1800" dirty="0" err="1" smtClean="0"/>
              <a:t>on</a:t>
            </a:r>
            <a:r>
              <a:rPr lang="hu-HU" sz="1800" dirty="0" smtClean="0"/>
              <a:t> </a:t>
            </a:r>
            <a:r>
              <a:rPr lang="hu-HU" sz="1800" dirty="0" err="1" smtClean="0"/>
              <a:t>public</a:t>
            </a:r>
            <a:r>
              <a:rPr lang="hu-HU" sz="1800" dirty="0" smtClean="0"/>
              <a:t> </a:t>
            </a:r>
            <a:r>
              <a:rPr lang="hu-HU" sz="1800" dirty="0" err="1" smtClean="0"/>
              <a:t>procurement</a:t>
            </a:r>
            <a:r>
              <a:rPr lang="hu-HU" sz="1800" dirty="0" smtClean="0"/>
              <a:t> </a:t>
            </a:r>
            <a:r>
              <a:rPr lang="hu-HU" sz="1800" dirty="0" err="1" smtClean="0"/>
              <a:t>processes</a:t>
            </a:r>
            <a:r>
              <a:rPr lang="hu-HU" sz="1800" dirty="0" smtClean="0"/>
              <a:t>. Journal of </a:t>
            </a:r>
            <a:r>
              <a:rPr lang="hu-HU" sz="1800" dirty="0" err="1" smtClean="0"/>
              <a:t>Politics</a:t>
            </a:r>
            <a:r>
              <a:rPr lang="hu-HU" sz="1800" dirty="0" smtClean="0"/>
              <a:t>, 79(1).</a:t>
            </a:r>
          </a:p>
          <a:p>
            <a:pPr marL="273050" lvl="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 smtClean="0"/>
              <a:t>Fazekas</a:t>
            </a:r>
            <a:r>
              <a:rPr lang="hu-HU" sz="1800" dirty="0"/>
              <a:t>, M. &amp; </a:t>
            </a:r>
            <a:r>
              <a:rPr lang="hu-HU" sz="1800" dirty="0" err="1"/>
              <a:t>Cingolani</a:t>
            </a:r>
            <a:r>
              <a:rPr lang="hu-HU" sz="1800" dirty="0"/>
              <a:t>, L. (2017), </a:t>
            </a:r>
            <a:r>
              <a:rPr lang="hu-HU" sz="1800" dirty="0" err="1"/>
              <a:t>Breaking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cycle</a:t>
            </a:r>
            <a:r>
              <a:rPr lang="hu-HU" sz="1800" dirty="0"/>
              <a:t>? </a:t>
            </a:r>
            <a:r>
              <a:rPr lang="hu-HU" sz="1800" dirty="0" err="1"/>
              <a:t>How</a:t>
            </a:r>
            <a:r>
              <a:rPr lang="hu-HU" sz="1800" dirty="0"/>
              <a:t> (</a:t>
            </a:r>
            <a:r>
              <a:rPr lang="hu-HU" sz="1800" dirty="0" err="1"/>
              <a:t>not</a:t>
            </a:r>
            <a:r>
              <a:rPr lang="hu-HU" sz="1800" dirty="0"/>
              <a:t>)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r>
              <a:rPr lang="hu-HU" sz="1800" dirty="0" err="1"/>
              <a:t>use</a:t>
            </a:r>
            <a:r>
              <a:rPr lang="hu-HU" sz="1800" dirty="0"/>
              <a:t> </a:t>
            </a:r>
            <a:r>
              <a:rPr lang="hu-HU" sz="1800" dirty="0" err="1"/>
              <a:t>political</a:t>
            </a:r>
            <a:r>
              <a:rPr lang="hu-HU" sz="1800" dirty="0"/>
              <a:t> </a:t>
            </a:r>
            <a:r>
              <a:rPr lang="hu-HU" sz="1800" dirty="0" err="1"/>
              <a:t>finance</a:t>
            </a:r>
            <a:r>
              <a:rPr lang="hu-HU" sz="1800" dirty="0"/>
              <a:t> </a:t>
            </a:r>
            <a:r>
              <a:rPr lang="hu-HU" sz="1800" dirty="0" err="1"/>
              <a:t>regulations</a:t>
            </a:r>
            <a:r>
              <a:rPr lang="hu-HU" sz="1800" dirty="0"/>
              <a:t> </a:t>
            </a:r>
            <a:r>
              <a:rPr lang="hu-HU" sz="1800" dirty="0" err="1"/>
              <a:t>to</a:t>
            </a:r>
            <a:r>
              <a:rPr lang="hu-HU" sz="1800" dirty="0"/>
              <a:t> </a:t>
            </a:r>
            <a:r>
              <a:rPr lang="hu-HU" sz="1800" dirty="0" err="1"/>
              <a:t>counter</a:t>
            </a:r>
            <a:r>
              <a:rPr lang="hu-HU" sz="1800" dirty="0"/>
              <a:t> </a:t>
            </a:r>
            <a:r>
              <a:rPr lang="hu-HU" sz="1800" dirty="0" err="1"/>
              <a:t>public</a:t>
            </a:r>
            <a:r>
              <a:rPr lang="hu-HU" sz="1800" dirty="0"/>
              <a:t> </a:t>
            </a:r>
            <a:r>
              <a:rPr lang="hu-HU" sz="1800" dirty="0" err="1"/>
              <a:t>procurement</a:t>
            </a:r>
            <a:r>
              <a:rPr lang="hu-HU" sz="1800" dirty="0"/>
              <a:t> </a:t>
            </a:r>
            <a:r>
              <a:rPr lang="hu-HU" sz="1800" dirty="0" err="1"/>
              <a:t>corruption</a:t>
            </a:r>
            <a:r>
              <a:rPr lang="hu-HU" sz="1800" dirty="0"/>
              <a:t>. </a:t>
            </a:r>
            <a:r>
              <a:rPr lang="hu-HU" sz="1800" dirty="0" err="1"/>
              <a:t>Slavonic</a:t>
            </a:r>
            <a:r>
              <a:rPr lang="hu-HU" sz="1800" dirty="0"/>
              <a:t> &amp; </a:t>
            </a:r>
            <a:r>
              <a:rPr lang="hu-HU" sz="1800" dirty="0" err="1"/>
              <a:t>East</a:t>
            </a:r>
            <a:r>
              <a:rPr lang="hu-HU" sz="1800" dirty="0"/>
              <a:t> European </a:t>
            </a:r>
            <a:r>
              <a:rPr lang="hu-HU" sz="1800" dirty="0" err="1"/>
              <a:t>Review</a:t>
            </a:r>
            <a:r>
              <a:rPr lang="hu-HU" sz="1800" dirty="0"/>
              <a:t>, </a:t>
            </a:r>
            <a:r>
              <a:rPr lang="hu-HU" sz="1800" dirty="0" smtClean="0"/>
              <a:t>95(1).</a:t>
            </a:r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/>
              <a:t>Fazekas, M. &amp; King, L. P. (2017). </a:t>
            </a:r>
            <a:r>
              <a:rPr lang="en-GB" sz="1800" dirty="0"/>
              <a:t>Perils of development funding? The tale of EU Funds and grand corruption in Central and Eastern Europe</a:t>
            </a:r>
            <a:r>
              <a:rPr lang="hu-HU" sz="1800" dirty="0"/>
              <a:t>. </a:t>
            </a:r>
            <a:r>
              <a:rPr lang="hu-HU" sz="1800" dirty="0" err="1"/>
              <a:t>Regulation</a:t>
            </a:r>
            <a:r>
              <a:rPr lang="hu-HU" sz="1800" dirty="0"/>
              <a:t> and </a:t>
            </a:r>
            <a:r>
              <a:rPr lang="hu-HU" sz="1800" dirty="0" err="1"/>
              <a:t>Governance</a:t>
            </a:r>
            <a:r>
              <a:rPr lang="hu-HU" sz="1800" dirty="0"/>
              <a:t>, </a:t>
            </a:r>
            <a:r>
              <a:rPr lang="hu-HU" sz="1800" dirty="0" err="1"/>
              <a:t>in</a:t>
            </a:r>
            <a:r>
              <a:rPr lang="hu-HU" sz="1800" dirty="0"/>
              <a:t> </a:t>
            </a:r>
            <a:r>
              <a:rPr lang="hu-HU" sz="1800" dirty="0" err="1"/>
              <a:t>press</a:t>
            </a:r>
            <a:r>
              <a:rPr lang="hu-HU" sz="1800" dirty="0" smtClean="0"/>
              <a:t>.</a:t>
            </a:r>
          </a:p>
          <a:p>
            <a:pPr marL="27305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 err="1" smtClean="0"/>
              <a:t>Dávid-Barrett</a:t>
            </a:r>
            <a:r>
              <a:rPr lang="hu-HU" sz="1800" dirty="0" smtClean="0"/>
              <a:t>, E., Fazekas, M., </a:t>
            </a:r>
            <a:r>
              <a:rPr lang="hu-HU" sz="1800" dirty="0" err="1" smtClean="0"/>
              <a:t>Hellmann</a:t>
            </a:r>
            <a:r>
              <a:rPr lang="hu-HU" sz="1800" dirty="0" smtClean="0"/>
              <a:t>, O., Márk, L. &amp; </a:t>
            </a:r>
            <a:r>
              <a:rPr lang="hu-HU" sz="1800" dirty="0" err="1" smtClean="0"/>
              <a:t>McCorley</a:t>
            </a:r>
            <a:r>
              <a:rPr lang="hu-HU" sz="1800" dirty="0" smtClean="0"/>
              <a:t> C. (2017) </a:t>
            </a:r>
            <a:r>
              <a:rPr lang="en-GB" sz="1800" dirty="0" smtClean="0"/>
              <a:t>Controlling </a:t>
            </a:r>
            <a:r>
              <a:rPr lang="en-GB" sz="1800" dirty="0"/>
              <a:t>Corruption in Development Aid: </a:t>
            </a:r>
            <a:r>
              <a:rPr lang="en-GB" sz="1800" dirty="0" smtClean="0"/>
              <a:t>New </a:t>
            </a:r>
            <a:r>
              <a:rPr lang="en-GB" sz="1800" dirty="0"/>
              <a:t>Evidence from Contract-Level </a:t>
            </a:r>
            <a:r>
              <a:rPr lang="en-GB" sz="1800" dirty="0" smtClean="0"/>
              <a:t>Data</a:t>
            </a:r>
            <a:r>
              <a:rPr lang="hu-HU" sz="1800" dirty="0" smtClean="0"/>
              <a:t>. World </a:t>
            </a:r>
            <a:r>
              <a:rPr lang="hu-HU" sz="1800" dirty="0" err="1" smtClean="0"/>
              <a:t>Development</a:t>
            </a:r>
            <a:r>
              <a:rPr lang="hu-HU" sz="1800" dirty="0" smtClean="0"/>
              <a:t>, </a:t>
            </a:r>
            <a:r>
              <a:rPr lang="hu-HU" sz="1800" dirty="0" err="1" smtClean="0"/>
              <a:t>under</a:t>
            </a:r>
            <a:r>
              <a:rPr lang="hu-HU" sz="1800" dirty="0" smtClean="0"/>
              <a:t> </a:t>
            </a:r>
            <a:r>
              <a:rPr lang="hu-HU" sz="1800" dirty="0" err="1" smtClean="0"/>
              <a:t>review</a:t>
            </a:r>
            <a:r>
              <a:rPr lang="hu-HU" sz="1800" dirty="0" smtClean="0"/>
              <a:t>.</a:t>
            </a:r>
            <a:endParaRPr lang="hu-HU" sz="1800" dirty="0"/>
          </a:p>
          <a:p>
            <a:pPr marL="273050" lvl="0" indent="-273050">
              <a:lnSpc>
                <a:spcPct val="80000"/>
              </a:lnSpc>
              <a:spcBef>
                <a:spcPts val="200"/>
              </a:spcBef>
              <a:spcAft>
                <a:spcPts val="600"/>
              </a:spcAft>
              <a:buSzPct val="25000"/>
              <a:buNone/>
            </a:pPr>
            <a:r>
              <a:rPr lang="hu-HU" sz="1800" dirty="0" smtClean="0"/>
              <a:t>Fazekas</a:t>
            </a:r>
            <a:r>
              <a:rPr lang="hu-HU" sz="1800" b="0" u="none" strike="noStrike" cap="none" dirty="0">
                <a:solidFill>
                  <a:srgbClr val="404040"/>
                </a:solidFill>
                <a:sym typeface="Arial"/>
              </a:rPr>
              <a:t>, M., </a:t>
            </a:r>
            <a:r>
              <a:rPr lang="hu-HU" sz="1800" b="0" u="none" strike="noStrike" cap="none" dirty="0" err="1">
                <a:solidFill>
                  <a:srgbClr val="404040"/>
                </a:solidFill>
                <a:sym typeface="Arial"/>
              </a:rPr>
              <a:t>Cingolani</a:t>
            </a:r>
            <a:r>
              <a:rPr lang="hu-HU" sz="1800" b="0" u="none" strike="noStrike" cap="none" dirty="0">
                <a:solidFill>
                  <a:srgbClr val="404040"/>
                </a:solidFill>
                <a:sym typeface="Arial"/>
              </a:rPr>
              <a:t>, L., &amp; Tóth, B. (2016). 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A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comprehensive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review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of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objective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corruption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proxies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in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public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procurement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: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risky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actors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,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transactions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, and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vehicles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of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rent</a:t>
            </a:r>
            <a:r>
              <a:rPr lang="hu-HU" sz="1800" b="0" u="sng" strike="noStrike" cap="none" dirty="0">
                <a:solidFill>
                  <a:schemeClr val="hlink"/>
                </a:solidFill>
                <a:sym typeface="Arial"/>
                <a:hlinkClick r:id="rId5"/>
              </a:rPr>
              <a:t> </a:t>
            </a:r>
            <a:r>
              <a:rPr lang="hu-HU" sz="1800" b="0" u="sng" strike="noStrike" cap="none" dirty="0" err="1">
                <a:solidFill>
                  <a:schemeClr val="hlink"/>
                </a:solidFill>
                <a:sym typeface="Arial"/>
                <a:hlinkClick r:id="rId5"/>
              </a:rPr>
              <a:t>extraction</a:t>
            </a:r>
            <a:r>
              <a:rPr lang="hu-HU" sz="1800" b="0" u="none" strike="noStrike" cap="none" dirty="0">
                <a:solidFill>
                  <a:srgbClr val="404040"/>
                </a:solidFill>
                <a:sym typeface="Arial"/>
              </a:rPr>
              <a:t>: GTI-WP/2016:03. </a:t>
            </a:r>
            <a:r>
              <a:rPr lang="hu-HU" sz="1800" b="0" u="none" strike="noStrike" cap="none" dirty="0" err="1">
                <a:solidFill>
                  <a:srgbClr val="404040"/>
                </a:solidFill>
                <a:sym typeface="Arial"/>
              </a:rPr>
              <a:t>Government</a:t>
            </a:r>
            <a:r>
              <a:rPr lang="hu-HU" sz="1800" b="0" u="none" strike="noStrike" cap="none" dirty="0">
                <a:solidFill>
                  <a:srgbClr val="404040"/>
                </a:solidFill>
                <a:sym typeface="Arial"/>
              </a:rPr>
              <a:t> </a:t>
            </a:r>
            <a:r>
              <a:rPr lang="hu-HU" sz="1800" b="0" u="none" strike="noStrike" cap="none" dirty="0" err="1">
                <a:solidFill>
                  <a:srgbClr val="404040"/>
                </a:solidFill>
                <a:sym typeface="Arial"/>
              </a:rPr>
              <a:t>Transparency</a:t>
            </a:r>
            <a:r>
              <a:rPr lang="hu-HU" sz="1800" b="0" u="none" strike="noStrike" cap="none" dirty="0">
                <a:solidFill>
                  <a:srgbClr val="404040"/>
                </a:solidFill>
                <a:sym typeface="Arial"/>
              </a:rPr>
              <a:t> Institute. Budapest</a:t>
            </a:r>
            <a:r>
              <a:rPr lang="hu-HU" sz="1800" b="0" u="none" strike="noStrike" cap="none" dirty="0" smtClean="0">
                <a:solidFill>
                  <a:srgbClr val="404040"/>
                </a:solidFill>
                <a:sym typeface="Arial"/>
              </a:rPr>
              <a:t>.</a:t>
            </a:r>
            <a:endParaRPr lang="hu-HU" sz="1800" b="0" u="none" strike="noStrike" cap="none" dirty="0">
              <a:solidFill>
                <a:srgbClr val="40404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5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688" y="72008"/>
            <a:ext cx="8542784" cy="980728"/>
          </a:xfrm>
        </p:spPr>
        <p:txBody>
          <a:bodyPr>
            <a:noAutofit/>
          </a:bodyPr>
          <a:lstStyle/>
          <a:p>
            <a:r>
              <a:rPr lang="hu-HU" sz="3800" dirty="0" err="1" smtClean="0"/>
              <a:t>Why</a:t>
            </a:r>
            <a:r>
              <a:rPr lang="hu-HU" sz="3800" dirty="0" smtClean="0"/>
              <a:t> </a:t>
            </a:r>
            <a:r>
              <a:rPr lang="hu-HU" sz="3800" dirty="0" err="1" smtClean="0"/>
              <a:t>worry</a:t>
            </a:r>
            <a:r>
              <a:rPr lang="hu-HU" sz="3800" dirty="0" smtClean="0"/>
              <a:t> </a:t>
            </a:r>
            <a:r>
              <a:rPr lang="hu-HU" sz="3800" dirty="0" err="1" smtClean="0"/>
              <a:t>about</a:t>
            </a:r>
            <a:r>
              <a:rPr lang="hu-HU" sz="3800" dirty="0" smtClean="0"/>
              <a:t> </a:t>
            </a:r>
            <a:r>
              <a:rPr lang="hu-HU" sz="3800" dirty="0" err="1" smtClean="0"/>
              <a:t>public</a:t>
            </a:r>
            <a:r>
              <a:rPr lang="hu-HU" sz="3800" dirty="0" smtClean="0"/>
              <a:t> </a:t>
            </a:r>
            <a:r>
              <a:rPr lang="hu-HU" sz="3800" dirty="0" err="1" smtClean="0"/>
              <a:t>procurement</a:t>
            </a:r>
            <a:r>
              <a:rPr lang="hu-HU" sz="3800" dirty="0" smtClean="0"/>
              <a:t>?</a:t>
            </a:r>
            <a:endParaRPr lang="en-GB" sz="3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6" name="Kép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r="5649" b="1534"/>
          <a:stretch/>
        </p:blipFill>
        <p:spPr bwMode="auto">
          <a:xfrm>
            <a:off x="2411760" y="3068960"/>
            <a:ext cx="6732240" cy="3789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18722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~</a:t>
            </a:r>
            <a:r>
              <a:rPr lang="hu-HU" b="1" dirty="0" err="1"/>
              <a:t>T</a:t>
            </a:r>
            <a:r>
              <a:rPr lang="hu-HU" b="1" dirty="0" err="1" smtClean="0"/>
              <a:t>hird</a:t>
            </a:r>
            <a:r>
              <a:rPr lang="hu-HU" b="1" dirty="0" smtClean="0"/>
              <a:t> of </a:t>
            </a:r>
            <a:r>
              <a:rPr lang="hu-HU" b="1" dirty="0" err="1" smtClean="0"/>
              <a:t>government</a:t>
            </a:r>
            <a:r>
              <a:rPr lang="hu-HU" b="1" dirty="0" smtClean="0"/>
              <a:t> </a:t>
            </a:r>
            <a:r>
              <a:rPr lang="hu-HU" b="1" dirty="0" err="1" smtClean="0"/>
              <a:t>spending</a:t>
            </a:r>
            <a:endParaRPr lang="hu-HU" b="1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1800" dirty="0" err="1" smtClean="0"/>
              <a:t>Links</a:t>
            </a:r>
            <a:r>
              <a:rPr lang="hu-HU" sz="1800" dirty="0" smtClean="0"/>
              <a:t> </a:t>
            </a:r>
            <a:r>
              <a:rPr lang="hu-HU" sz="1800" dirty="0" err="1" smtClean="0"/>
              <a:t>to</a:t>
            </a:r>
            <a:r>
              <a:rPr lang="hu-HU" sz="1800" dirty="0" smtClean="0"/>
              <a:t> </a:t>
            </a:r>
            <a:r>
              <a:rPr lang="hu-HU" sz="1800" dirty="0" err="1" smtClean="0"/>
              <a:t>quality</a:t>
            </a:r>
            <a:r>
              <a:rPr lang="hu-HU" sz="1800" dirty="0" smtClean="0"/>
              <a:t> of </a:t>
            </a:r>
            <a:r>
              <a:rPr lang="hu-HU" sz="1800" dirty="0" err="1" smtClean="0"/>
              <a:t>institutions</a:t>
            </a:r>
            <a:r>
              <a:rPr lang="hu-HU" sz="1800" dirty="0" smtClean="0"/>
              <a:t>, </a:t>
            </a:r>
            <a:r>
              <a:rPr lang="hu-HU" sz="1800" dirty="0" err="1" smtClean="0"/>
              <a:t>development</a:t>
            </a:r>
            <a:endParaRPr lang="hu-H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1800" dirty="0" err="1" smtClean="0"/>
              <a:t>Lots</a:t>
            </a:r>
            <a:r>
              <a:rPr lang="hu-HU" sz="1800" dirty="0" smtClean="0"/>
              <a:t> of </a:t>
            </a:r>
            <a:r>
              <a:rPr lang="hu-HU" sz="1800" dirty="0" err="1" smtClean="0"/>
              <a:t>data</a:t>
            </a:r>
            <a:r>
              <a:rPr lang="hu-HU" sz="1800" dirty="0" smtClean="0"/>
              <a:t> </a:t>
            </a:r>
            <a:r>
              <a:rPr lang="hu-HU" sz="1800" dirty="0" err="1" smtClean="0"/>
              <a:t>globally</a:t>
            </a:r>
            <a:endParaRPr lang="hu-HU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Very</a:t>
            </a:r>
            <a:r>
              <a:rPr lang="hu-HU" b="1" dirty="0" smtClean="0"/>
              <a:t> </a:t>
            </a:r>
            <a:r>
              <a:rPr lang="hu-HU" b="1" dirty="0" err="1" smtClean="0"/>
              <a:t>corrupt</a:t>
            </a:r>
            <a:endParaRPr lang="hu-HU" b="1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7351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/>
          </a:bodyPr>
          <a:lstStyle/>
          <a:p>
            <a:r>
              <a:rPr lang="hu-HU" sz="4600" dirty="0" smtClean="0"/>
              <a:t>I. </a:t>
            </a:r>
            <a:r>
              <a:rPr lang="hu-HU" sz="4600" dirty="0" err="1" smtClean="0"/>
              <a:t>Corruption</a:t>
            </a:r>
            <a:r>
              <a:rPr lang="hu-HU" sz="4600" dirty="0" smtClean="0"/>
              <a:t> </a:t>
            </a:r>
            <a:r>
              <a:rPr lang="hu-HU" sz="4600" dirty="0" err="1" smtClean="0"/>
              <a:t>proxies</a:t>
            </a:r>
            <a:endParaRPr lang="en-GB" sz="4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42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78" y="116632"/>
            <a:ext cx="8612722" cy="1024628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/>
              <a:t>Conceptualizing public procurement corruption indicators</a:t>
            </a:r>
            <a:endParaRPr lang="en-US" sz="3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4FFD-DBCB-4010-8A07-03CF37112FF8}" type="datetime4">
              <a:rPr lang="en-US" smtClean="0"/>
              <a:t>October 26,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22286" y="2559420"/>
            <a:ext cx="1296000" cy="1296000"/>
          </a:xfrm>
          <a:prstGeom prst="ellipse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Contracting body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6174363" y="2559421"/>
            <a:ext cx="1296000" cy="1296000"/>
          </a:xfrm>
          <a:prstGeom prst="ellipse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Supplier</a:t>
            </a:r>
            <a:endParaRPr lang="en-US" sz="1400" dirty="0"/>
          </a:p>
        </p:txBody>
      </p:sp>
      <p:sp>
        <p:nvSpPr>
          <p:cNvPr id="9" name="Left-Right Arrow 8"/>
          <p:cNvSpPr/>
          <p:nvPr/>
        </p:nvSpPr>
        <p:spPr>
          <a:xfrm>
            <a:off x="3191322" y="2852861"/>
            <a:ext cx="2833140" cy="706670"/>
          </a:xfrm>
          <a:prstGeom prst="leftRightArrow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Contract</a:t>
            </a:r>
            <a:endParaRPr lang="en-US" sz="1400" dirty="0"/>
          </a:p>
        </p:txBody>
      </p:sp>
      <p:cxnSp>
        <p:nvCxnSpPr>
          <p:cNvPr id="14" name="Curved Connector 13"/>
          <p:cNvCxnSpPr>
            <a:stCxn id="7" idx="5"/>
            <a:endCxn id="8" idx="3"/>
          </p:cNvCxnSpPr>
          <p:nvPr/>
        </p:nvCxnSpPr>
        <p:spPr>
          <a:xfrm rot="16200000" flipH="1">
            <a:off x="4596324" y="1897791"/>
            <a:ext cx="1" cy="3535667"/>
          </a:xfrm>
          <a:prstGeom prst="curvedConnector3">
            <a:avLst>
              <a:gd name="adj1" fmla="val 41839600000"/>
            </a:avLst>
          </a:prstGeom>
          <a:ln>
            <a:solidFill>
              <a:srgbClr val="50B4C8"/>
            </a:solidFill>
            <a:headEnd type="triangle"/>
            <a:tailEnd type="triangle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65878" y="4132660"/>
            <a:ext cx="1499016" cy="307777"/>
          </a:xfrm>
          <a:prstGeom prst="rect">
            <a:avLst/>
          </a:prstGeom>
          <a:ln>
            <a:solidFill>
              <a:srgbClr val="50B4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Particularistic tie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9" idx="1"/>
            <a:endCxn id="21" idx="2"/>
          </p:cNvCxnSpPr>
          <p:nvPr/>
        </p:nvCxnSpPr>
        <p:spPr>
          <a:xfrm flipH="1" flipV="1">
            <a:off x="4596324" y="2126021"/>
            <a:ext cx="11568" cy="9035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59832" y="1479690"/>
            <a:ext cx="3072984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Tendering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(TRI)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64158" y="4413647"/>
            <a:ext cx="1895557" cy="64633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Supplier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(SRI)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251815" y="4413648"/>
            <a:ext cx="1939507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Contracting</a:t>
            </a:r>
            <a:r>
              <a:rPr lang="hu-HU" dirty="0" smtClean="0"/>
              <a:t> Body </a:t>
            </a:r>
            <a:r>
              <a:rPr lang="hu-HU" dirty="0" err="1" smtClean="0"/>
              <a:t>Risk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(CBRI)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687181" y="5223220"/>
            <a:ext cx="1874305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Political</a:t>
            </a:r>
            <a:r>
              <a:rPr lang="hu-HU" dirty="0" smtClean="0"/>
              <a:t> </a:t>
            </a:r>
            <a:r>
              <a:rPr lang="hu-HU" dirty="0" err="1" smtClean="0"/>
              <a:t>Connections</a:t>
            </a:r>
            <a:r>
              <a:rPr lang="hu-HU" dirty="0" smtClean="0"/>
              <a:t> </a:t>
            </a:r>
            <a:r>
              <a:rPr lang="hu-HU" dirty="0" err="1" smtClean="0"/>
              <a:t>Indicators</a:t>
            </a:r>
            <a:r>
              <a:rPr lang="hu-HU" dirty="0" smtClean="0"/>
              <a:t> (PCI)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8" idx="4"/>
            <a:endCxn id="25" idx="0"/>
          </p:cNvCxnSpPr>
          <p:nvPr/>
        </p:nvCxnSpPr>
        <p:spPr>
          <a:xfrm>
            <a:off x="6822363" y="3855421"/>
            <a:ext cx="489574" cy="55822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4"/>
          </p:cNvCxnSpPr>
          <p:nvPr/>
        </p:nvCxnSpPr>
        <p:spPr>
          <a:xfrm flipH="1">
            <a:off x="2135051" y="3855420"/>
            <a:ext cx="235235" cy="5582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2"/>
            <a:endCxn id="27" idx="0"/>
          </p:cNvCxnSpPr>
          <p:nvPr/>
        </p:nvCxnSpPr>
        <p:spPr>
          <a:xfrm>
            <a:off x="4615386" y="4440437"/>
            <a:ext cx="8948" cy="7827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4176464" cy="1790767"/>
          </a:xfrm>
        </p:spPr>
        <p:txBody>
          <a:bodyPr>
            <a:normAutofit fontScale="90000"/>
          </a:bodyPr>
          <a:lstStyle/>
          <a:p>
            <a:pPr algn="l"/>
            <a:r>
              <a:rPr lang="hu-HU" sz="4200" dirty="0" smtClean="0"/>
              <a:t>Modelling </a:t>
            </a:r>
            <a:r>
              <a:rPr lang="hu-HU" sz="4200" dirty="0" err="1" smtClean="0"/>
              <a:t>corrupt</a:t>
            </a:r>
            <a:r>
              <a:rPr lang="hu-HU" sz="4200" dirty="0" smtClean="0"/>
              <a:t> </a:t>
            </a:r>
            <a:r>
              <a:rPr lang="hu-HU" sz="4200" dirty="0" err="1" smtClean="0"/>
              <a:t>contracting</a:t>
            </a:r>
            <a:r>
              <a:rPr lang="hu-HU" sz="4200" dirty="0" smtClean="0"/>
              <a:t>: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300" dirty="0" err="1" smtClean="0"/>
              <a:t>single</a:t>
            </a:r>
            <a:r>
              <a:rPr lang="hu-HU" sz="3300" dirty="0" smtClean="0"/>
              <a:t> </a:t>
            </a:r>
            <a:r>
              <a:rPr lang="hu-HU" sz="3300" dirty="0" err="1" smtClean="0"/>
              <a:t>bidding</a:t>
            </a:r>
            <a:endParaRPr lang="en-GB" sz="33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5" y="3717032"/>
            <a:ext cx="6517113" cy="311388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9" name="Ellipszis 10"/>
          <p:cNvSpPr/>
          <p:nvPr/>
        </p:nvSpPr>
        <p:spPr>
          <a:xfrm>
            <a:off x="683568" y="4160848"/>
            <a:ext cx="1224136" cy="269715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53568" y="812985"/>
            <a:ext cx="4389109" cy="3192079"/>
            <a:chOff x="4753568" y="596961"/>
            <a:chExt cx="4389109" cy="31920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568" y="596961"/>
              <a:ext cx="4389109" cy="31920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364088" y="683984"/>
              <a:ext cx="367240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600" dirty="0" smtClean="0"/>
                <a:t>Distribution of contracts according to the advertisement period</a:t>
              </a:r>
              <a:endParaRPr lang="en-US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150" y="3070701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ym typeface="Wingdings" panose="05000000000000000000" pitchFamily="2" charset="2"/>
              </a:rPr>
              <a:t>Probability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of single bid </a:t>
            </a:r>
            <a:r>
              <a:rPr lang="hu-HU" dirty="0" smtClean="0">
                <a:sym typeface="Wingdings" panose="05000000000000000000" pitchFamily="2" charset="2"/>
              </a:rPr>
              <a:t>submitted for contracts compared with the market norm of 48+ days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76256" y="5445224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1200" dirty="0" smtClean="0"/>
              <a:t>Source: </a:t>
            </a:r>
            <a:r>
              <a:rPr lang="hu-HU" sz="1200" dirty="0" err="1" smtClean="0"/>
              <a:t>EU’s</a:t>
            </a:r>
            <a:r>
              <a:rPr lang="hu-HU" sz="1200" dirty="0" smtClean="0"/>
              <a:t> </a:t>
            </a:r>
            <a:r>
              <a:rPr lang="hu-HU" sz="1200" dirty="0"/>
              <a:t>Tenders Electronic Daily (TED), </a:t>
            </a:r>
            <a:r>
              <a:rPr lang="hu-HU" sz="1200" dirty="0" err="1"/>
              <a:t>Portugal</a:t>
            </a:r>
            <a:r>
              <a:rPr lang="hu-HU" sz="1200" dirty="0"/>
              <a:t> </a:t>
            </a:r>
            <a:r>
              <a:rPr lang="hu-HU" sz="1200" dirty="0" smtClean="0"/>
              <a:t>, 2009-2014</a:t>
            </a:r>
            <a:endParaRPr lang="hu-HU" sz="1200" dirty="0"/>
          </a:p>
        </p:txBody>
      </p:sp>
      <p:sp>
        <p:nvSpPr>
          <p:cNvPr id="19" name="Rectangle 18"/>
          <p:cNvSpPr/>
          <p:nvPr/>
        </p:nvSpPr>
        <p:spPr>
          <a:xfrm>
            <a:off x="539552" y="3717032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FF0000"/>
                </a:solidFill>
              </a:rPr>
              <a:t>Single bidding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4079448">
            <a:off x="3448920" y="2986327"/>
            <a:ext cx="446176" cy="253826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zis 10"/>
          <p:cNvSpPr/>
          <p:nvPr/>
        </p:nvSpPr>
        <p:spPr>
          <a:xfrm>
            <a:off x="5000827" y="3212976"/>
            <a:ext cx="1659405" cy="60892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4445" y="2724324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dirty="0" err="1" smtClean="0">
                <a:solidFill>
                  <a:srgbClr val="FF0000"/>
                </a:solidFill>
              </a:rPr>
              <a:t>Tight</a:t>
            </a:r>
            <a:r>
              <a:rPr lang="hu-HU" sz="1600" dirty="0" smtClean="0">
                <a:solidFill>
                  <a:srgbClr val="FF0000"/>
                </a:solidFill>
              </a:rPr>
              <a:t> </a:t>
            </a:r>
            <a:r>
              <a:rPr lang="hu-HU" sz="1600" dirty="0" err="1" smtClean="0">
                <a:solidFill>
                  <a:srgbClr val="FF0000"/>
                </a:solidFill>
              </a:rPr>
              <a:t>deadline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9" grpId="0"/>
      <p:bldP spid="6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hu-HU" sz="3800" dirty="0" smtClean="0"/>
              <a:t>Linking </a:t>
            </a:r>
            <a:r>
              <a:rPr lang="hu-HU" sz="3800" dirty="0" err="1" smtClean="0"/>
              <a:t>supplier</a:t>
            </a:r>
            <a:r>
              <a:rPr lang="hu-HU" sz="3800" dirty="0" smtClean="0"/>
              <a:t> </a:t>
            </a:r>
            <a:r>
              <a:rPr lang="hu-HU" sz="3800" dirty="0" err="1" smtClean="0"/>
              <a:t>risks</a:t>
            </a:r>
            <a:r>
              <a:rPr lang="hu-HU" sz="3800" dirty="0" smtClean="0"/>
              <a:t> </a:t>
            </a:r>
            <a:r>
              <a:rPr lang="hu-HU" sz="3800" dirty="0" err="1" smtClean="0"/>
              <a:t>to</a:t>
            </a:r>
            <a:r>
              <a:rPr lang="hu-HU" sz="3800" dirty="0" smtClean="0"/>
              <a:t> tendering </a:t>
            </a:r>
            <a:r>
              <a:rPr lang="hu-HU" sz="3800" dirty="0" err="1" smtClean="0"/>
              <a:t>risks</a:t>
            </a:r>
            <a:r>
              <a:rPr lang="hu-HU" sz="3000" dirty="0" smtClean="0"/>
              <a:t>: </a:t>
            </a:r>
            <a:br>
              <a:rPr lang="hu-HU" sz="3000" dirty="0" smtClean="0"/>
            </a:br>
            <a:r>
              <a:rPr lang="hu-HU" sz="3000" dirty="0" err="1" smtClean="0"/>
              <a:t>Suppliers</a:t>
            </a:r>
            <a:r>
              <a:rPr lang="hu-HU" sz="3000" dirty="0" smtClean="0"/>
              <a:t> </a:t>
            </a:r>
            <a:r>
              <a:rPr lang="hu-HU" sz="3000" dirty="0" err="1" smtClean="0"/>
              <a:t>registered</a:t>
            </a:r>
            <a:r>
              <a:rPr lang="hu-HU" sz="3000" dirty="0" smtClean="0"/>
              <a:t> </a:t>
            </a:r>
            <a:r>
              <a:rPr lang="hu-HU" sz="3000" dirty="0" err="1" smtClean="0"/>
              <a:t>in</a:t>
            </a:r>
            <a:r>
              <a:rPr lang="hu-HU" sz="3000" dirty="0" smtClean="0"/>
              <a:t> </a:t>
            </a:r>
            <a:r>
              <a:rPr lang="hu-HU" sz="3000" dirty="0" err="1" smtClean="0"/>
              <a:t>tax</a:t>
            </a:r>
            <a:r>
              <a:rPr lang="hu-HU" sz="3000" dirty="0" smtClean="0"/>
              <a:t> </a:t>
            </a:r>
            <a:r>
              <a:rPr lang="hu-HU" sz="3000" dirty="0" err="1" smtClean="0"/>
              <a:t>havens</a:t>
            </a:r>
            <a:endParaRPr lang="en-GB" sz="30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00" t="1468" r="1200" b="2059"/>
          <a:stretch/>
        </p:blipFill>
        <p:spPr>
          <a:xfrm>
            <a:off x="539552" y="1824076"/>
            <a:ext cx="8064896" cy="4989300"/>
          </a:xfrm>
          <a:prstGeom prst="rect">
            <a:avLst/>
          </a:prstGeom>
          <a:ln>
            <a:noFill/>
          </a:ln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936104"/>
          </a:xfrm>
        </p:spPr>
        <p:txBody>
          <a:bodyPr>
            <a:normAutofit fontScale="62500" lnSpcReduction="20000"/>
          </a:bodyPr>
          <a:lstStyle/>
          <a:p>
            <a:r>
              <a:rPr lang="hu-HU" dirty="0" err="1" smtClean="0"/>
              <a:t>Tax</a:t>
            </a:r>
            <a:r>
              <a:rPr lang="hu-HU" dirty="0" smtClean="0"/>
              <a:t> </a:t>
            </a:r>
            <a:r>
              <a:rPr lang="hu-HU" dirty="0" err="1" smtClean="0"/>
              <a:t>havens</a:t>
            </a:r>
            <a:r>
              <a:rPr lang="hu-HU" dirty="0" smtClean="0"/>
              <a:t> (Financial </a:t>
            </a:r>
            <a:r>
              <a:rPr lang="hu-HU" dirty="0" err="1"/>
              <a:t>Secrecy</a:t>
            </a:r>
            <a:r>
              <a:rPr lang="hu-HU" dirty="0"/>
              <a:t> </a:t>
            </a:r>
            <a:r>
              <a:rPr lang="hu-HU" dirty="0" smtClean="0"/>
              <a:t>Index)</a:t>
            </a:r>
          </a:p>
          <a:p>
            <a:pPr marL="457200" lvl="1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higher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corruption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risks</a:t>
            </a:r>
            <a:r>
              <a:rPr lang="hu-HU" dirty="0" smtClean="0">
                <a:sym typeface="Wingdings" panose="05000000000000000000" pitchFamily="2" charset="2"/>
              </a:rPr>
              <a:t> (</a:t>
            </a:r>
            <a:r>
              <a:rPr lang="hu-HU" dirty="0" err="1" smtClean="0">
                <a:sym typeface="Wingdings" panose="05000000000000000000" pitchFamily="2" charset="2"/>
              </a:rPr>
              <a:t>single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bidding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Corruption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Risk</a:t>
            </a:r>
            <a:r>
              <a:rPr lang="hu-HU" dirty="0" smtClean="0">
                <a:sym typeface="Wingdings" panose="05000000000000000000" pitchFamily="2" charset="2"/>
              </a:rPr>
              <a:t> Index)</a:t>
            </a:r>
            <a:endParaRPr lang="hu-HU" dirty="0" smtClean="0"/>
          </a:p>
          <a:p>
            <a:r>
              <a:rPr lang="hu-HU" dirty="0" smtClean="0"/>
              <a:t>EU28, 2009-2014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512" y="302714"/>
            <a:ext cx="8712968" cy="966046"/>
          </a:xfrm>
        </p:spPr>
        <p:txBody>
          <a:bodyPr>
            <a:normAutofit fontScale="90000"/>
          </a:bodyPr>
          <a:lstStyle/>
          <a:p>
            <a:pPr algn="l"/>
            <a:r>
              <a:rPr lang="hu-HU" sz="4200" dirty="0" err="1" smtClean="0"/>
              <a:t>Lack</a:t>
            </a:r>
            <a:r>
              <a:rPr lang="hu-HU" sz="4200" dirty="0" smtClean="0"/>
              <a:t> of </a:t>
            </a:r>
            <a:r>
              <a:rPr lang="hu-HU" sz="4200" dirty="0" err="1" smtClean="0"/>
              <a:t>competition</a:t>
            </a:r>
            <a:r>
              <a:rPr lang="hu-HU" sz="4200" dirty="0" smtClean="0"/>
              <a:t> ~ </a:t>
            </a:r>
            <a:r>
              <a:rPr lang="hu-HU" sz="4200" dirty="0" err="1"/>
              <a:t>single</a:t>
            </a:r>
            <a:r>
              <a:rPr lang="hu-HU" sz="4200" dirty="0"/>
              <a:t> </a:t>
            </a:r>
            <a:r>
              <a:rPr lang="hu-HU" sz="4200" dirty="0" err="1" smtClean="0"/>
              <a:t>bidding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(</a:t>
            </a:r>
            <a:r>
              <a:rPr lang="hu-HU" sz="2800" dirty="0" err="1" smtClean="0"/>
              <a:t>on</a:t>
            </a:r>
            <a:r>
              <a:rPr lang="hu-HU" sz="2800" dirty="0" smtClean="0"/>
              <a:t> </a:t>
            </a:r>
            <a:r>
              <a:rPr lang="hu-HU" sz="2800" dirty="0" err="1" smtClean="0"/>
              <a:t>competitive</a:t>
            </a:r>
            <a:r>
              <a:rPr lang="hu-HU" sz="2800" dirty="0" smtClean="0"/>
              <a:t> </a:t>
            </a:r>
            <a:r>
              <a:rPr lang="hu-HU" sz="2800" dirty="0" err="1" smtClean="0"/>
              <a:t>markets</a:t>
            </a:r>
            <a:r>
              <a:rPr lang="hu-HU" sz="2800" dirty="0" smtClean="0"/>
              <a:t>)</a:t>
            </a:r>
            <a:endParaRPr lang="en-GB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6512" y="1412776"/>
            <a:ext cx="918051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500" dirty="0" err="1" smtClean="0"/>
              <a:t>Single</a:t>
            </a:r>
            <a:r>
              <a:rPr lang="hu-HU" sz="2500" dirty="0" smtClean="0"/>
              <a:t> </a:t>
            </a:r>
            <a:r>
              <a:rPr lang="hu-HU" sz="2500" dirty="0" err="1" smtClean="0"/>
              <a:t>bidding</a:t>
            </a:r>
            <a:r>
              <a:rPr lang="hu-HU" sz="2500" dirty="0" smtClean="0"/>
              <a:t> </a:t>
            </a:r>
            <a:r>
              <a:rPr lang="hu-HU" sz="2500" dirty="0" err="1" smtClean="0"/>
              <a:t>correlates</a:t>
            </a:r>
            <a:r>
              <a:rPr lang="hu-HU" sz="2500" dirty="0" smtClean="0"/>
              <a:t> </a:t>
            </a:r>
            <a:r>
              <a:rPr lang="hu-HU" sz="2500" dirty="0" err="1" smtClean="0"/>
              <a:t>with</a:t>
            </a:r>
            <a:r>
              <a:rPr lang="hu-HU" sz="2500" dirty="0" smtClean="0"/>
              <a:t> </a:t>
            </a:r>
            <a:r>
              <a:rPr lang="hu-HU" sz="2500" dirty="0" err="1" smtClean="0"/>
              <a:t>subjective</a:t>
            </a:r>
            <a:r>
              <a:rPr lang="hu-HU" sz="2500" dirty="0" smtClean="0"/>
              <a:t> </a:t>
            </a:r>
            <a:r>
              <a:rPr lang="hu-HU" sz="2500" dirty="0" err="1" smtClean="0"/>
              <a:t>indicators</a:t>
            </a:r>
            <a:r>
              <a:rPr lang="hu-HU" sz="2500" dirty="0" smtClean="0"/>
              <a:t> of </a:t>
            </a:r>
            <a:r>
              <a:rPr lang="hu-HU" sz="2500" dirty="0" err="1" smtClean="0"/>
              <a:t>corruption</a:t>
            </a:r>
            <a:endParaRPr lang="hu-HU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8" y="1844825"/>
            <a:ext cx="8461242" cy="50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cxy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09138-5F32-4EC8-AF5B-92EF935E8425}" type="datetime1">
              <a:rPr lang="hu-HU" smtClean="0"/>
              <a:pPr>
                <a:defRPr/>
              </a:pPr>
              <a:t>2017.10.26.</a:t>
            </a:fld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E0D3-1961-4C49-A27D-D45484A9B146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b="5428"/>
          <a:stretch/>
        </p:blipFill>
        <p:spPr>
          <a:xfrm>
            <a:off x="-659" y="1268760"/>
            <a:ext cx="9144000" cy="5589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37386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r>
              <a:rPr lang="hu-HU" dirty="0" err="1" smtClean="0"/>
              <a:t>funding</a:t>
            </a:r>
            <a:r>
              <a:rPr lang="hu-HU" dirty="0" smtClean="0"/>
              <a:t>: World Bank </a:t>
            </a:r>
            <a:r>
              <a:rPr lang="hu-HU" dirty="0" err="1" smtClean="0"/>
              <a:t>procurement</a:t>
            </a:r>
            <a:endParaRPr lang="en-GB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 bwMode="auto">
          <a:xfrm>
            <a:off x="107504" y="1268760"/>
            <a:ext cx="37444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0404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0404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0404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hu-HU" sz="2000" kern="0" dirty="0" err="1" smtClean="0"/>
              <a:t>Single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bid</a:t>
            </a:r>
            <a:r>
              <a:rPr lang="hu-HU" sz="2000" kern="0" dirty="0" err="1" smtClean="0"/>
              <a:t>ding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in</a:t>
            </a:r>
            <a:r>
              <a:rPr lang="hu-HU" sz="2000" kern="0" dirty="0" smtClean="0"/>
              <a:t> World Bank </a:t>
            </a:r>
            <a:r>
              <a:rPr lang="hu-HU" sz="2000" kern="0" dirty="0" err="1" smtClean="0"/>
              <a:t>funded</a:t>
            </a:r>
            <a:r>
              <a:rPr lang="hu-HU" sz="2000" kern="0" dirty="0" smtClean="0"/>
              <a:t> </a:t>
            </a:r>
            <a:r>
              <a:rPr lang="hu-HU" sz="2000" kern="0" dirty="0" err="1" smtClean="0"/>
              <a:t>procurement</a:t>
            </a:r>
            <a:r>
              <a:rPr lang="hu-HU" sz="2000" kern="0" dirty="0" smtClean="0"/>
              <a:t>, 1998-2010</a:t>
            </a:r>
            <a:endParaRPr lang="hu-HU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01073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20815</TotalTime>
  <Words>1071</Words>
  <Application>Microsoft Office PowerPoint</Application>
  <PresentationFormat>On-screen Show (4:3)</PresentationFormat>
  <Paragraphs>153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Times New Roman</vt:lpstr>
      <vt:lpstr>Wingdings</vt:lpstr>
      <vt:lpstr>Alapértelmezett terv</vt:lpstr>
      <vt:lpstr>Measuring and managing corruption risks in public procurement. Lessons from around the globe</vt:lpstr>
      <vt:lpstr>Two key messages</vt:lpstr>
      <vt:lpstr>Why worry about public procurement?</vt:lpstr>
      <vt:lpstr>I. Corruption proxies</vt:lpstr>
      <vt:lpstr>Conceptualizing public procurement corruption indicators</vt:lpstr>
      <vt:lpstr>Modelling corrupt contracting:  single bidding</vt:lpstr>
      <vt:lpstr>Linking supplier risks to tendering risks:  Suppliers registered in tax havens</vt:lpstr>
      <vt:lpstr>Lack of competition ~ single bidding (on competitive markets)</vt:lpstr>
      <vt:lpstr>Development funding: World Bank procurement</vt:lpstr>
      <vt:lpstr>Agency capture ~ excessive buyer spending concentration</vt:lpstr>
      <vt:lpstr>II. Risk management tools</vt:lpstr>
      <vt:lpstr>Tried tools you can use</vt:lpstr>
      <vt:lpstr>Informing public opinion: municipality rankings</vt:lpstr>
      <vt:lpstr>Quality of governance convergence in the EU?</vt:lpstr>
      <vt:lpstr>Regulatory interventions: Before/after analysis of ECJ interventions in national PP markets</vt:lpstr>
      <vt:lpstr>Regulatory interventions: World Bank: 2003 GWS regulatory change</vt:lpstr>
      <vt:lpstr>Risk mapping: Corruption risks cluster in contracting networks</vt:lpstr>
      <vt:lpstr>What works? Evidence overview</vt:lpstr>
      <vt:lpstr>Sweden: weak electoral competition</vt:lpstr>
      <vt:lpstr>Further readings: digiwhist.eu/resources</vt:lpstr>
    </vt:vector>
  </TitlesOfParts>
  <Company>MKIK GVI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mishh</dc:creator>
  <cp:lastModifiedBy>Mihaly Fazekas</cp:lastModifiedBy>
  <cp:revision>3212</cp:revision>
  <dcterms:created xsi:type="dcterms:W3CDTF">2008-06-13T09:28:33Z</dcterms:created>
  <dcterms:modified xsi:type="dcterms:W3CDTF">2017-10-26T11:40:16Z</dcterms:modified>
</cp:coreProperties>
</file>